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00" r:id="rId3"/>
    <p:sldId id="258" r:id="rId4"/>
    <p:sldId id="301" r:id="rId5"/>
    <p:sldId id="260" r:id="rId6"/>
    <p:sldId id="261" r:id="rId7"/>
    <p:sldId id="262" r:id="rId8"/>
    <p:sldId id="30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298" r:id="rId52"/>
    <p:sldId id="299" r:id="rId53"/>
    <p:sldId id="409" r:id="rId54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Microsoft Sans Serif" panose="020B0604020202020204" pitchFamily="34" charset="0"/>
      <p:regular r:id="rId61"/>
    </p:embeddedFont>
    <p:embeddedFont>
      <p:font typeface="Myanmar Text" panose="020B0502040204020203" pitchFamily="34" charset="0"/>
      <p:regular r:id="rId62"/>
      <p:bold r:id="rId63"/>
    </p:embeddedFont>
    <p:embeddedFont>
      <p:font typeface="Ubuntu" panose="020B0604020202020204" charset="0"/>
      <p:regular r:id="rId64"/>
      <p:bold r:id="rId65"/>
      <p:italic r:id="rId66"/>
      <p:boldItalic r:id="rId67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3">
  <p:cSld name="Contenido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6089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61AD"/>
              </a:buClr>
              <a:buSzPts val="4400"/>
              <a:buFont typeface="Arial"/>
              <a:buNone/>
              <a:defRPr>
                <a:solidFill>
                  <a:srgbClr val="3B61A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2057400"/>
            <a:ext cx="10515600" cy="385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834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5/09/2021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ici.ucm.cl/Academicos/R_Villarroel/descargas/ing_sw_1/Roles_desarrollo_software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73240" y="4658751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Misión TIC 2022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48878-B96F-41DA-9C00-697B398B7878}"/>
              </a:ext>
            </a:extLst>
          </p:cNvPr>
          <p:cNvSpPr txBox="1"/>
          <p:nvPr/>
        </p:nvSpPr>
        <p:spPr>
          <a:xfrm>
            <a:off x="-243843" y="2459504"/>
            <a:ext cx="5862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Ciclo: Desarrollo de Software</a:t>
            </a:r>
          </a:p>
          <a:p>
            <a:pPr algn="ctr"/>
            <a:endParaRPr lang="es-ES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Semana 1 – Sesión 4: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Definición Proyecto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7665" y="918182"/>
            <a:ext cx="74917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Objetivos</a:t>
            </a:r>
            <a:r>
              <a:rPr spc="-15" dirty="0"/>
              <a:t> </a:t>
            </a:r>
            <a:r>
              <a:rPr spc="-5" dirty="0"/>
              <a:t>Administrador</a:t>
            </a:r>
            <a:r>
              <a:rPr dirty="0"/>
              <a:t> de </a:t>
            </a:r>
            <a:r>
              <a:rPr spc="-5" dirty="0"/>
              <a:t>proyecto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1600" y="2398522"/>
            <a:ext cx="8756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Tener</a:t>
            </a:r>
            <a:r>
              <a:rPr sz="1800" spc="20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2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producto</a:t>
            </a:r>
            <a:r>
              <a:rPr sz="1800" spc="2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“a</a:t>
            </a:r>
            <a:r>
              <a:rPr sz="1800" spc="2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tiempo”,</a:t>
            </a:r>
            <a:r>
              <a:rPr sz="1800" spc="2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“bajo</a:t>
            </a:r>
            <a:r>
              <a:rPr sz="1800" spc="2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presupuesto”</a:t>
            </a:r>
            <a:r>
              <a:rPr sz="1800" spc="2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2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229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2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requisitos</a:t>
            </a:r>
            <a:r>
              <a:rPr sz="1800" spc="2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20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calidad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1600" y="2544827"/>
            <a:ext cx="5262245" cy="8305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105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definidos.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Terminar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recursos asignados.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1600" y="3475990"/>
            <a:ext cx="87591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Coordinar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esfuerzos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generales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del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proyecto,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ayudando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a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cada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uno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integrantes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cumplir sus objetivos particulares.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Al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final,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cumplirá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el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objetivo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general.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1600" y="4425697"/>
            <a:ext cx="8759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Cumplir</a:t>
            </a:r>
            <a:r>
              <a:rPr sz="1800" spc="2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19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éxito</a:t>
            </a:r>
            <a:r>
              <a:rPr sz="1800" spc="19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800" spc="19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diferentes</a:t>
            </a:r>
            <a:r>
              <a:rPr sz="1800" spc="2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fases</a:t>
            </a:r>
            <a:r>
              <a:rPr sz="1800" spc="19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18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un</a:t>
            </a:r>
            <a:r>
              <a:rPr sz="1800" spc="18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proyecto,</a:t>
            </a:r>
            <a:r>
              <a:rPr sz="1800" spc="2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utilizando</a:t>
            </a:r>
            <a:r>
              <a:rPr sz="1800" spc="19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herramientas</a:t>
            </a:r>
            <a:r>
              <a:rPr sz="1800" spc="19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1600" y="4572000"/>
            <a:ext cx="4359910" cy="8305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105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administración.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Cumplir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las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expectativas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 cliente.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2670" y="474692"/>
            <a:ext cx="777113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Actividades</a:t>
            </a:r>
            <a:r>
              <a:rPr sz="4000" spc="-15" dirty="0"/>
              <a:t> </a:t>
            </a:r>
            <a:r>
              <a:rPr sz="4000" dirty="0"/>
              <a:t>y</a:t>
            </a:r>
            <a:r>
              <a:rPr sz="4000" spc="-10" dirty="0"/>
              <a:t> </a:t>
            </a:r>
            <a:r>
              <a:rPr sz="4000" spc="-5" dirty="0"/>
              <a:t>metas</a:t>
            </a:r>
            <a:r>
              <a:rPr sz="4000" spc="-15" dirty="0"/>
              <a:t> </a:t>
            </a:r>
            <a:r>
              <a:rPr sz="4000" dirty="0" err="1"/>
              <a:t>Administrador</a:t>
            </a:r>
            <a:r>
              <a:rPr sz="4000" spc="-10" dirty="0"/>
              <a:t> </a:t>
            </a:r>
            <a:r>
              <a:rPr sz="4000" dirty="0"/>
              <a:t>del</a:t>
            </a:r>
            <a:r>
              <a:rPr lang="es-ES" sz="4000" dirty="0"/>
              <a:t> Proyecto</a:t>
            </a:r>
            <a:endParaRPr sz="4000" dirty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970722" y="2315955"/>
            <a:ext cx="10515600" cy="137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3845"/>
              </a:spcBef>
              <a:buNone/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lang="es-ES"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404040"/>
                </a:solidFill>
              </a:rPr>
              <a:t>Desarrollo </a:t>
            </a:r>
            <a:r>
              <a:rPr sz="1800" spc="-5" dirty="0">
                <a:solidFill>
                  <a:srgbClr val="404040"/>
                </a:solidFill>
              </a:rPr>
              <a:t>eficiente</a:t>
            </a:r>
            <a:r>
              <a:rPr sz="1800" spc="5" dirty="0">
                <a:solidFill>
                  <a:srgbClr val="404040"/>
                </a:solidFill>
              </a:rPr>
              <a:t> </a:t>
            </a:r>
            <a:r>
              <a:rPr sz="1800" dirty="0">
                <a:solidFill>
                  <a:srgbClr val="404040"/>
                </a:solidFill>
              </a:rPr>
              <a:t>de </a:t>
            </a:r>
            <a:r>
              <a:rPr sz="1800" spc="-5" dirty="0">
                <a:solidFill>
                  <a:srgbClr val="404040"/>
                </a:solidFill>
              </a:rPr>
              <a:t>reuniones.</a:t>
            </a:r>
            <a:endParaRPr sz="1800" dirty="0">
              <a:latin typeface="Microsoft Sans Serif"/>
              <a:cs typeface="Microsoft Sans Serif"/>
            </a:endParaRPr>
          </a:p>
          <a:p>
            <a:pPr marL="0" indent="0">
              <a:lnSpc>
                <a:spcPct val="100000"/>
              </a:lnSpc>
              <a:spcBef>
                <a:spcPts val="1010"/>
              </a:spcBef>
              <a:buNone/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lang="es-ES"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404040"/>
                </a:solidFill>
              </a:rPr>
              <a:t>Desarrollo</a:t>
            </a:r>
            <a:r>
              <a:rPr sz="1800" spc="-20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organizacional.</a:t>
            </a:r>
            <a:endParaRPr sz="1800" dirty="0">
              <a:latin typeface="Microsoft Sans Serif"/>
              <a:cs typeface="Microsoft Sans Serif"/>
            </a:endParaRPr>
          </a:p>
          <a:p>
            <a:pPr marL="12700" marR="5080" indent="0">
              <a:lnSpc>
                <a:spcPct val="100000"/>
              </a:lnSpc>
              <a:spcBef>
                <a:spcPts val="994"/>
              </a:spcBef>
              <a:buNone/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lang="es-ES"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      </a:t>
            </a:r>
            <a:r>
              <a:rPr sz="1800" spc="-5" dirty="0" err="1">
                <a:solidFill>
                  <a:srgbClr val="404040"/>
                </a:solidFill>
              </a:rPr>
              <a:t>Administración</a:t>
            </a:r>
            <a:r>
              <a:rPr sz="1800" spc="280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del</a:t>
            </a:r>
            <a:r>
              <a:rPr sz="1800" spc="285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proyecto</a:t>
            </a:r>
            <a:r>
              <a:rPr sz="1800" spc="295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(diagramas</a:t>
            </a:r>
            <a:r>
              <a:rPr sz="1800" spc="290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de</a:t>
            </a:r>
            <a:r>
              <a:rPr sz="1800" spc="285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Gantt</a:t>
            </a:r>
            <a:r>
              <a:rPr sz="1800" spc="280" dirty="0">
                <a:solidFill>
                  <a:srgbClr val="404040"/>
                </a:solidFill>
              </a:rPr>
              <a:t> </a:t>
            </a:r>
            <a:r>
              <a:rPr sz="1800" dirty="0">
                <a:solidFill>
                  <a:srgbClr val="404040"/>
                </a:solidFill>
              </a:rPr>
              <a:t>y</a:t>
            </a:r>
            <a:r>
              <a:rPr sz="1800" spc="285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flujo</a:t>
            </a:r>
            <a:r>
              <a:rPr sz="1800" spc="285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de</a:t>
            </a:r>
            <a:r>
              <a:rPr sz="1800" spc="275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actividades,</a:t>
            </a:r>
            <a:r>
              <a:rPr sz="1800" spc="290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plan</a:t>
            </a:r>
            <a:r>
              <a:rPr sz="1800" spc="275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de </a:t>
            </a:r>
            <a:r>
              <a:rPr sz="1800" spc="-480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trabajo,</a:t>
            </a:r>
            <a:r>
              <a:rPr sz="1800" spc="5" dirty="0">
                <a:solidFill>
                  <a:srgbClr val="404040"/>
                </a:solidFill>
              </a:rPr>
              <a:t> </a:t>
            </a:r>
            <a:r>
              <a:rPr sz="1800" dirty="0">
                <a:solidFill>
                  <a:srgbClr val="404040"/>
                </a:solidFill>
              </a:rPr>
              <a:t>contrato</a:t>
            </a:r>
            <a:r>
              <a:rPr sz="1800" spc="-25" dirty="0">
                <a:solidFill>
                  <a:srgbClr val="404040"/>
                </a:solidFill>
              </a:rPr>
              <a:t> </a:t>
            </a:r>
            <a:r>
              <a:rPr sz="1800" dirty="0">
                <a:solidFill>
                  <a:srgbClr val="404040"/>
                </a:solidFill>
              </a:rPr>
              <a:t>con</a:t>
            </a:r>
            <a:r>
              <a:rPr sz="1800" spc="-15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el cliente</a:t>
            </a:r>
            <a:r>
              <a:rPr sz="1800" spc="5" dirty="0">
                <a:solidFill>
                  <a:srgbClr val="404040"/>
                </a:solidFill>
              </a:rPr>
              <a:t> </a:t>
            </a:r>
            <a:r>
              <a:rPr sz="1800" dirty="0">
                <a:solidFill>
                  <a:srgbClr val="404040"/>
                </a:solidFill>
              </a:rPr>
              <a:t>y </a:t>
            </a:r>
            <a:r>
              <a:rPr sz="1800" spc="-5" dirty="0">
                <a:solidFill>
                  <a:srgbClr val="404040"/>
                </a:solidFill>
              </a:rPr>
              <a:t>actividades</a:t>
            </a:r>
            <a:r>
              <a:rPr sz="1800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de</a:t>
            </a:r>
            <a:r>
              <a:rPr sz="1800" spc="-10" dirty="0">
                <a:solidFill>
                  <a:srgbClr val="404040"/>
                </a:solidFill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organización, dirección</a:t>
            </a:r>
            <a:r>
              <a:rPr sz="1800" spc="20" dirty="0">
                <a:solidFill>
                  <a:srgbClr val="404040"/>
                </a:solidFill>
              </a:rPr>
              <a:t> </a:t>
            </a:r>
            <a:r>
              <a:rPr sz="1800" dirty="0">
                <a:solidFill>
                  <a:srgbClr val="404040"/>
                </a:solidFill>
              </a:rPr>
              <a:t>y</a:t>
            </a:r>
            <a:r>
              <a:rPr sz="1800" spc="-10" dirty="0">
                <a:solidFill>
                  <a:srgbClr val="404040"/>
                </a:solidFill>
              </a:rPr>
              <a:t> </a:t>
            </a:r>
            <a:r>
              <a:rPr sz="1800" dirty="0">
                <a:solidFill>
                  <a:srgbClr val="404040"/>
                </a:solidFill>
              </a:rPr>
              <a:t>control)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0064" y="616227"/>
            <a:ext cx="21286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Analista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8800" y="2057400"/>
            <a:ext cx="8759825" cy="234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“La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fase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 análisis en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un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 de construcción de software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refiere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especificación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un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problema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como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suma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subproblemas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menor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complejidad.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Como el experto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el problema es el cliente,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hace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necesario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trabajar junto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él para realizar la especificación correctamente. Los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miembros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grupo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que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trabajan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con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cliente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realizar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análisis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y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especificación</a:t>
            </a:r>
            <a:r>
              <a:rPr sz="1800" spc="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 </a:t>
            </a:r>
            <a:r>
              <a:rPr sz="1800" spc="-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construir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son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precisamente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analistas.”</a:t>
            </a:r>
            <a:endParaRPr sz="1800" dirty="0">
              <a:latin typeface="Myanmar Text"/>
              <a:cs typeface="Myanmar Text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1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77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Debe manejar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acuerdo sobre la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forma de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hacer las especificaciones de manera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que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resto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equipo encuentre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sentido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su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labor.</a:t>
            </a:r>
            <a:endParaRPr sz="1800" dirty="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5134" y="623374"/>
            <a:ext cx="541187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Objetivos</a:t>
            </a:r>
            <a:r>
              <a:rPr spc="-60" dirty="0"/>
              <a:t> </a:t>
            </a:r>
            <a:r>
              <a:rPr spc="-5" dirty="0"/>
              <a:t>Analista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2091054"/>
            <a:ext cx="848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Llevar al equipo 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conocimiento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necesario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entendimiento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ejecución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8270" y="2237359"/>
            <a:ext cx="7217409" cy="8305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105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software.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Usar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metodologías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análisis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permitan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especificar</a:t>
            </a:r>
            <a:r>
              <a:rPr sz="1800" spc="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problema.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8270" y="3168522"/>
            <a:ext cx="83972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Los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analistas deben identificar las necesidades del cliente,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través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reuniones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con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cliente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 representante.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Estas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necesidades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deben pasar de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lenguaje </a:t>
            </a:r>
            <a:r>
              <a:rPr sz="1800" spc="-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domina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cliente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lenguaje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domina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equipo.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2856" y="632423"/>
            <a:ext cx="716673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Actividades</a:t>
            </a:r>
            <a:r>
              <a:rPr spc="-25" dirty="0"/>
              <a:t> </a:t>
            </a:r>
            <a:r>
              <a:rPr dirty="0"/>
              <a:t>y</a:t>
            </a:r>
            <a:r>
              <a:rPr spc="-25" dirty="0"/>
              <a:t> </a:t>
            </a:r>
            <a:r>
              <a:rPr spc="-5" dirty="0"/>
              <a:t>metas</a:t>
            </a:r>
            <a:r>
              <a:rPr spc="-20" dirty="0"/>
              <a:t> </a:t>
            </a:r>
            <a:r>
              <a:rPr dirty="0"/>
              <a:t>Analista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963039"/>
            <a:ext cx="6632575" cy="8305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Entrevistar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cliente,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ayudándole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identificar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necesidades.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Verificar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si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los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requisitos especificados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son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correctos.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8270" y="2894203"/>
            <a:ext cx="8758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1155065" algn="l"/>
                <a:tab pos="1661795" algn="l"/>
                <a:tab pos="2801620" algn="l"/>
                <a:tab pos="3557270" algn="l"/>
                <a:tab pos="3996690" algn="l"/>
                <a:tab pos="4888230" algn="l"/>
                <a:tab pos="5401945" algn="l"/>
                <a:tab pos="6234430" algn="l"/>
                <a:tab pos="7107555" algn="l"/>
                <a:tab pos="7491730" algn="l"/>
              </a:tabLst>
            </a:pPr>
            <a:r>
              <a:rPr sz="1800" spc="-20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fin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	una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tructura	b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á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sic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	del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ste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m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	que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c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luy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	f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u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ntes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info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r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ó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,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8270" y="3042503"/>
            <a:ext cx="7170420" cy="163004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módulos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procesamiento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información,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resultados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esperados.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Realizar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análisis de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requisitos.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Analizar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estructura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básica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Generar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diagramas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arquitectura.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878" y="575507"/>
            <a:ext cx="25858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Diseñador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3727" y="1942667"/>
            <a:ext cx="8759190" cy="125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Generar</a:t>
            </a:r>
            <a:r>
              <a:rPr sz="1800" spc="11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diseño</a:t>
            </a:r>
            <a:r>
              <a:rPr sz="1800" spc="1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arquitectónico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1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diseño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detallado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sistema,</a:t>
            </a:r>
            <a:r>
              <a:rPr sz="1800" spc="1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basándose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11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los </a:t>
            </a:r>
            <a:r>
              <a:rPr sz="1800" spc="-4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requisitos.</a:t>
            </a:r>
            <a:endParaRPr sz="1800" dirty="0">
              <a:latin typeface="Myanmar Text"/>
              <a:cs typeface="Myanmar Text"/>
            </a:endParaRPr>
          </a:p>
          <a:p>
            <a:pPr marL="355600" marR="5080" indent="-342900">
              <a:lnSpc>
                <a:spcPct val="100000"/>
              </a:lnSpc>
              <a:spcBef>
                <a:spcPts val="1005"/>
              </a:spcBef>
              <a:tabLst>
                <a:tab pos="354965" algn="l"/>
                <a:tab pos="1292225" algn="l"/>
                <a:tab pos="2487930" algn="l"/>
                <a:tab pos="3374390" algn="l"/>
                <a:tab pos="3821429" algn="l"/>
                <a:tab pos="4719320" algn="l"/>
                <a:tab pos="5293360" algn="l"/>
                <a:tab pos="6290945" algn="l"/>
                <a:tab pos="6539230" algn="l"/>
                <a:tab pos="8299450" algn="l"/>
              </a:tabLst>
            </a:pPr>
            <a:r>
              <a:rPr sz="1800" spc="-20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Gen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	pro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t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tipos	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á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dos	d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l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ste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m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	(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c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on	an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tas	y	pro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g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re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)	para 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chequear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requisitos.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3727" y="3292360"/>
            <a:ext cx="87591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Generar</a:t>
            </a:r>
            <a:r>
              <a:rPr sz="1800" spc="1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1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documento</a:t>
            </a:r>
            <a:r>
              <a:rPr sz="1800" spc="1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1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diseño</a:t>
            </a:r>
            <a:r>
              <a:rPr sz="1800" spc="19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arquitectónico</a:t>
            </a:r>
            <a:r>
              <a:rPr sz="1800" spc="1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1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software</a:t>
            </a:r>
            <a:r>
              <a:rPr sz="1800" spc="18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(DDA),</a:t>
            </a:r>
            <a:r>
              <a:rPr sz="1800" spc="18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19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mantenerlo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3727" y="3442538"/>
            <a:ext cx="8424545" cy="8274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95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actualizado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durante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Velar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porque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producto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final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se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ajuste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al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diseño realizado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(funciones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téster).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4342" y="626736"/>
            <a:ext cx="576770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Objetivos</a:t>
            </a:r>
            <a:r>
              <a:rPr spc="-70" dirty="0"/>
              <a:t> </a:t>
            </a:r>
            <a:r>
              <a:rPr spc="-5" dirty="0"/>
              <a:t>Diseñador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6087" y="2191385"/>
            <a:ext cx="8759825" cy="2475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encuentran construidos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niveles de abstracción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bien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definidos,</a:t>
            </a:r>
            <a:r>
              <a:rPr sz="1800" spc="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provistos</a:t>
            </a:r>
            <a:r>
              <a:rPr sz="1800" spc="48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través de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interfaz bien definida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controlada,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construida sobre facilidades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igualmente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bien definidas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controladas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niveles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abstracción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inferiores.</a:t>
            </a:r>
            <a:endParaRPr sz="1800">
              <a:latin typeface="Myanmar Text"/>
              <a:cs typeface="Myanmar Text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1005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3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Existe una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separación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clara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 preocupaciones entre la interfaz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implementación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cada nivel,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haciendo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posible cambiar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implementación de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nivel sin violar las </a:t>
            </a:r>
            <a:r>
              <a:rPr sz="1800" spc="-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suposiciones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hicieron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clientes.</a:t>
            </a:r>
            <a:endParaRPr sz="1800">
              <a:latin typeface="Myanmar Text"/>
              <a:cs typeface="Myanmar Text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100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arquitectura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simple,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comportamiento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común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se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obtiene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a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través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abstracciones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mecanismos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comunes.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9191" y="650584"/>
            <a:ext cx="79601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Actividades</a:t>
            </a:r>
            <a:r>
              <a:rPr spc="-20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spc="-5" dirty="0"/>
              <a:t>metas</a:t>
            </a:r>
            <a:r>
              <a:rPr spc="-15" dirty="0"/>
              <a:t> </a:t>
            </a:r>
            <a:r>
              <a:rPr spc="-5" dirty="0"/>
              <a:t>Diseñador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3302" y="1981200"/>
            <a:ext cx="7605395" cy="323850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Descomposición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subsistemas.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Definir la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administración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acceso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recursos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globales.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Seleccionar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una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técnica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administración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almacenamiento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datos.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Interactuar</a:t>
            </a:r>
            <a:r>
              <a:rPr sz="1800" spc="-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programadores.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Asignación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subsistemas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procesadores.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Administración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 la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concurrencia.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Selección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estrategias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control.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Administración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condiciones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borde.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7855" y="669235"/>
            <a:ext cx="62001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dirty="0"/>
              <a:t>Programador</a:t>
            </a:r>
            <a:endParaRPr spc="-5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F0C746B-8CC2-4382-B4AB-47A392C98B25}"/>
              </a:ext>
            </a:extLst>
          </p:cNvPr>
          <p:cNvSpPr txBox="1"/>
          <p:nvPr/>
        </p:nvSpPr>
        <p:spPr>
          <a:xfrm>
            <a:off x="1752600" y="2438400"/>
            <a:ext cx="6599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Encargado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traducir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código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especificación</a:t>
            </a:r>
            <a:r>
              <a:rPr sz="1800" spc="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 sistema.</a:t>
            </a:r>
            <a:endParaRPr sz="1800" dirty="0">
              <a:latin typeface="Myanmar Text"/>
              <a:cs typeface="Myanmar Text"/>
            </a:endParaRPr>
          </a:p>
        </p:txBody>
      </p:sp>
    </p:spTree>
    <p:extLst>
      <p:ext uri="{BB962C8B-B14F-4D97-AF65-F5344CB8AC3E}">
        <p14:creationId xmlns:p14="http://schemas.microsoft.com/office/powerpoint/2010/main" val="1030594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6529" y="651669"/>
            <a:ext cx="716942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Objetivos</a:t>
            </a:r>
            <a:r>
              <a:rPr spc="-50" dirty="0"/>
              <a:t> </a:t>
            </a:r>
            <a:r>
              <a:rPr spc="-5" dirty="0"/>
              <a:t>Programador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7400" y="1943925"/>
            <a:ext cx="8182609" cy="254635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Menor</a:t>
            </a:r>
            <a:r>
              <a:rPr sz="17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cantidad</a:t>
            </a:r>
            <a:r>
              <a:rPr sz="17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problemas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7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testeo.</a:t>
            </a:r>
            <a:endParaRPr sz="17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Aumento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productividad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programadores.</a:t>
            </a:r>
            <a:endParaRPr sz="17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Aumento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la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eficiencia</a:t>
            </a:r>
            <a:r>
              <a:rPr sz="17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manutención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programa.</a:t>
            </a:r>
            <a:endParaRPr sz="17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Aumento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 eficiencia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modificación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del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programa.</a:t>
            </a:r>
            <a:endParaRPr sz="17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Reducir</a:t>
            </a:r>
            <a:r>
              <a:rPr sz="17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tiempo</a:t>
            </a:r>
            <a:r>
              <a:rPr sz="17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codificación,</a:t>
            </a:r>
            <a:r>
              <a:rPr sz="17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aumentando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productividad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programador.</a:t>
            </a:r>
            <a:endParaRPr sz="17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Disminuir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número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errores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ocurren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durante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proceso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desarrollo.</a:t>
            </a:r>
            <a:endParaRPr sz="17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endParaRPr sz="17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0300" y="4205186"/>
            <a:ext cx="84156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Disminuir</a:t>
            </a:r>
            <a:r>
              <a:rPr sz="1700" spc="2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2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esfuerzo</a:t>
            </a:r>
            <a:r>
              <a:rPr sz="1700" spc="2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2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corregir</a:t>
            </a:r>
            <a:r>
              <a:rPr sz="1700" spc="28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errores</a:t>
            </a:r>
            <a:r>
              <a:rPr sz="1700" spc="2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700" spc="2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secciones</a:t>
            </a:r>
            <a:r>
              <a:rPr sz="1700" spc="28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28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código</a:t>
            </a:r>
            <a:r>
              <a:rPr sz="1700" spc="2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700" spc="2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se</a:t>
            </a:r>
            <a:r>
              <a:rPr sz="1700" spc="2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encuentran</a:t>
            </a:r>
            <a:endParaRPr sz="17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0935" y="4429416"/>
            <a:ext cx="841502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3010" algn="l"/>
                <a:tab pos="2604770" algn="l"/>
                <a:tab pos="3652520" algn="l"/>
                <a:tab pos="4499610" algn="l"/>
                <a:tab pos="4841240" algn="l"/>
                <a:tab pos="5970905" algn="l"/>
                <a:tab pos="6870065" algn="l"/>
                <a:tab pos="7393940" algn="l"/>
              </a:tabLst>
            </a:pP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deficientes,	remplazando	secciones	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cuando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se	descubren	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técnicas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más	confiables,</a:t>
            </a:r>
            <a:endParaRPr sz="1700" dirty="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7400" y="4572000"/>
            <a:ext cx="5088255" cy="74485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885"/>
              </a:spcBef>
            </a:pP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funcionales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17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eficientes.</a:t>
            </a:r>
            <a:endParaRPr sz="17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Disminuir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costos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ciclo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vida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software</a:t>
            </a:r>
            <a:endParaRPr sz="17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A324B1D-E4CF-4953-85AF-D119DD2704BB}"/>
              </a:ext>
            </a:extLst>
          </p:cNvPr>
          <p:cNvSpPr txBox="1">
            <a:spLocks/>
          </p:cNvSpPr>
          <p:nvPr/>
        </p:nvSpPr>
        <p:spPr>
          <a:xfrm>
            <a:off x="1143000" y="2590800"/>
            <a:ext cx="8305800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EA2E5F"/>
                </a:solidFill>
                <a:latin typeface="Volkswagen-Bold" pitchFamily="50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pc="-5" dirty="0"/>
              <a:t>Roles</a:t>
            </a:r>
            <a:r>
              <a:rPr lang="es-CO" spc="-30" dirty="0"/>
              <a:t> del </a:t>
            </a:r>
            <a:r>
              <a:rPr lang="es-CO" spc="-5" dirty="0"/>
              <a:t>desarrollo</a:t>
            </a:r>
            <a:r>
              <a:rPr lang="es-CO" spc="-25" dirty="0"/>
              <a:t> </a:t>
            </a:r>
            <a:r>
              <a:rPr lang="es-CO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873643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4959" y="736873"/>
            <a:ext cx="807020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Actividades</a:t>
            </a:r>
            <a:r>
              <a:rPr sz="4000" spc="-25" dirty="0"/>
              <a:t> </a:t>
            </a:r>
            <a:r>
              <a:rPr sz="4000" dirty="0"/>
              <a:t>y</a:t>
            </a:r>
            <a:r>
              <a:rPr sz="4000" spc="-20" dirty="0"/>
              <a:t> </a:t>
            </a:r>
            <a:r>
              <a:rPr sz="4000" spc="-5" dirty="0"/>
              <a:t>metas</a:t>
            </a:r>
            <a:r>
              <a:rPr sz="4000" spc="-20" dirty="0"/>
              <a:t> </a:t>
            </a:r>
            <a:r>
              <a:rPr sz="4000" spc="-5" dirty="0"/>
              <a:t>Programador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5000" y="1982470"/>
            <a:ext cx="8759825" cy="214122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Explorar los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diferentes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ambientes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sistema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puede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ser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desarrollado.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Interactuar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analistas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diseñadores.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Explorar los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diferentes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lenguajes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disponibles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ambiente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seleccionado.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Interactuar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diseñadores.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ts val="2055"/>
              </a:lnSpc>
              <a:spcBef>
                <a:spcPts val="78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Explorar</a:t>
            </a:r>
            <a:r>
              <a:rPr sz="1800" spc="3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diferentes</a:t>
            </a:r>
            <a:r>
              <a:rPr sz="1800" spc="3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herramientas</a:t>
            </a:r>
            <a:r>
              <a:rPr sz="1800" spc="39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3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desarrollo</a:t>
            </a:r>
            <a:r>
              <a:rPr sz="1800" spc="39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(compiladores,</a:t>
            </a:r>
            <a:r>
              <a:rPr sz="1800" spc="38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depuradores,</a:t>
            </a:r>
            <a:r>
              <a:rPr sz="1800" spc="38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etc.)</a:t>
            </a:r>
            <a:endParaRPr sz="1800">
              <a:latin typeface="Myanmar Text"/>
              <a:cs typeface="Myanmar Text"/>
            </a:endParaRPr>
          </a:p>
          <a:p>
            <a:pPr marL="355600">
              <a:lnSpc>
                <a:spcPts val="2055"/>
              </a:lnSpc>
            </a:pP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disponibles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lenguaje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seleccionado.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5000" y="4197095"/>
            <a:ext cx="8759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1312545" algn="l"/>
                <a:tab pos="1736089" algn="l"/>
                <a:tab pos="2731770" algn="l"/>
                <a:tab pos="3503929" algn="l"/>
                <a:tab pos="3896360" algn="l"/>
                <a:tab pos="5237480" algn="l"/>
                <a:tab pos="5756910" algn="l"/>
                <a:tab pos="6659245" algn="l"/>
                <a:tab pos="7092315" algn="l"/>
                <a:tab pos="8186420" algn="l"/>
                <a:tab pos="8572500" algn="l"/>
              </a:tabLst>
            </a:pPr>
            <a:r>
              <a:rPr sz="1800" spc="-20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200" dirty="0">
                <a:solidFill>
                  <a:srgbClr val="404040"/>
                </a:solidFill>
                <a:latin typeface="Myanmar Text"/>
                <a:cs typeface="Myanmar Text"/>
              </a:rPr>
              <a:t>Explor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	d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into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os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	co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if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ca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c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ón	que	pu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	util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za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os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5000" y="4343400"/>
            <a:ext cx="5612765" cy="114935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890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lenguaje</a:t>
            </a:r>
            <a:r>
              <a:rPr sz="1800" spc="-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seleccionado.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Realizar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codificación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Interactuar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ingenieros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testeo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apoyarlos.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1768" y="653897"/>
            <a:ext cx="829217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Actividades</a:t>
            </a:r>
            <a:r>
              <a:rPr spc="-25" dirty="0"/>
              <a:t> </a:t>
            </a:r>
            <a:r>
              <a:rPr dirty="0"/>
              <a:t>y</a:t>
            </a:r>
            <a:r>
              <a:rPr spc="-20" dirty="0"/>
              <a:t> </a:t>
            </a:r>
            <a:r>
              <a:rPr spc="-5" dirty="0"/>
              <a:t>metas</a:t>
            </a:r>
            <a:r>
              <a:rPr spc="-20" dirty="0"/>
              <a:t> </a:t>
            </a:r>
            <a:r>
              <a:rPr spc="-5" dirty="0"/>
              <a:t>Programador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8800" y="2209800"/>
            <a:ext cx="6440805" cy="163195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Reunirse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otros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miembros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equipo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programadores.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Interactuar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el administrador de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configuración.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Realizar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cambios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solicitados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código.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Hacer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documentación</a:t>
            </a:r>
            <a:r>
              <a:rPr sz="1800" spc="-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código.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0795" y="622361"/>
            <a:ext cx="17476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Téster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2204769"/>
            <a:ext cx="8132445" cy="123126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Encargados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generaciones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planes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pruebas.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Encargados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encontrar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errores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aplicación.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Encargados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documentar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hallazgos,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planear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ejecutar ciclos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prueba.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0491" y="685398"/>
            <a:ext cx="388251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Objetivos</a:t>
            </a:r>
            <a:r>
              <a:rPr spc="-85" dirty="0"/>
              <a:t> </a:t>
            </a:r>
            <a:r>
              <a:rPr dirty="0"/>
              <a:t>Téster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0199" y="2201545"/>
            <a:ext cx="10340887" cy="245491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Aplicar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métodos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diseñar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casos 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tests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efectivos.</a:t>
            </a:r>
            <a:endParaRPr sz="1800" dirty="0">
              <a:latin typeface="Myanmar Text"/>
              <a:cs typeface="Myanmar Text"/>
            </a:endParaRPr>
          </a:p>
          <a:p>
            <a:pPr marL="355600" marR="5080" indent="-3429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Construir</a:t>
            </a:r>
            <a:r>
              <a:rPr sz="1800" spc="4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buenos</a:t>
            </a:r>
            <a:r>
              <a:rPr sz="1800" spc="4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casos</a:t>
            </a:r>
            <a:r>
              <a:rPr sz="1800" spc="43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4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tests</a:t>
            </a:r>
            <a:r>
              <a:rPr sz="1800" spc="4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4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tengan</a:t>
            </a:r>
            <a:r>
              <a:rPr sz="1800" spc="4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altas</a:t>
            </a:r>
            <a:r>
              <a:rPr sz="1800" spc="4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probabilidades</a:t>
            </a:r>
            <a:r>
              <a:rPr sz="1800" spc="4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4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encontrar </a:t>
            </a:r>
            <a:r>
              <a:rPr sz="1800" spc="-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errores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aún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no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descubiertos.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Demostrar</a:t>
            </a:r>
            <a:r>
              <a:rPr sz="1800" spc="1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1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800" spc="1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funciones</a:t>
            </a:r>
            <a:r>
              <a:rPr sz="1800" spc="1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1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</a:t>
            </a:r>
            <a:r>
              <a:rPr sz="1800" spc="1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parecen</a:t>
            </a:r>
            <a:r>
              <a:rPr sz="1800" spc="1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estar</a:t>
            </a:r>
            <a:r>
              <a:rPr sz="1800" spc="1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funcionando</a:t>
            </a:r>
            <a:r>
              <a:rPr sz="1800" spc="1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1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acuerdo</a:t>
            </a:r>
            <a:r>
              <a:rPr sz="1800" spc="1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endParaRPr sz="1800" dirty="0">
              <a:latin typeface="Myanmar Text"/>
              <a:cs typeface="Myanmar Text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sus</a:t>
            </a:r>
            <a:r>
              <a:rPr sz="1800" spc="-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especificaciones.</a:t>
            </a:r>
            <a:endParaRPr sz="1800" dirty="0">
              <a:latin typeface="Myanmar Text"/>
              <a:cs typeface="Myanmar Text"/>
            </a:endParaRPr>
          </a:p>
          <a:p>
            <a:pPr marL="355600" marR="508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  <a:tab pos="1306195" algn="l"/>
                <a:tab pos="1861185" algn="l"/>
                <a:tab pos="2672080" algn="l"/>
                <a:tab pos="3874770" algn="l"/>
                <a:tab pos="4310380" algn="l"/>
                <a:tab pos="4664075" algn="l"/>
                <a:tab pos="6142990" algn="l"/>
                <a:tab pos="6635115" algn="l"/>
                <a:tab pos="7675880" algn="l"/>
                <a:tab pos="7968615" algn="l"/>
              </a:tabLst>
            </a:pPr>
            <a:r>
              <a:rPr sz="1800" spc="-20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Prove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u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na	bu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na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c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ación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	c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nfi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b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	d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l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oftw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re	y	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gun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 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indicaciones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calidad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software.</a:t>
            </a:r>
            <a:endParaRPr sz="1800" dirty="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899" y="663836"/>
            <a:ext cx="715911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Actividades</a:t>
            </a:r>
            <a:r>
              <a:rPr spc="-25" dirty="0"/>
              <a:t> </a:t>
            </a:r>
            <a:r>
              <a:rPr dirty="0"/>
              <a:t>y</a:t>
            </a:r>
            <a:r>
              <a:rPr spc="-25" dirty="0"/>
              <a:t> </a:t>
            </a:r>
            <a:r>
              <a:rPr spc="-5" dirty="0"/>
              <a:t>metas</a:t>
            </a:r>
            <a:r>
              <a:rPr spc="-10" dirty="0"/>
              <a:t> </a:t>
            </a:r>
            <a:r>
              <a:rPr dirty="0"/>
              <a:t>Téster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6400" y="2286000"/>
            <a:ext cx="6099175" cy="163195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Participación</a:t>
            </a:r>
            <a:r>
              <a:rPr sz="1800" spc="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proceso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especificación</a:t>
            </a:r>
            <a:r>
              <a:rPr sz="1800" spc="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Interacción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diseñador.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Realizar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tests,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apoyado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por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los programadores.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Informar</a:t>
            </a:r>
            <a:r>
              <a:rPr sz="1800" spc="-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sobre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resultados obtenidos.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8195" y="641838"/>
            <a:ext cx="517791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Asegurador</a:t>
            </a:r>
            <a:r>
              <a:rPr spc="-30" dirty="0"/>
              <a:t> </a:t>
            </a:r>
            <a:r>
              <a:rPr dirty="0"/>
              <a:t>de</a:t>
            </a:r>
            <a:r>
              <a:rPr spc="-5" dirty="0"/>
              <a:t> </a:t>
            </a:r>
            <a:r>
              <a:rPr dirty="0"/>
              <a:t>calidad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799" y="2286000"/>
            <a:ext cx="9918711" cy="18030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3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“En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medida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crece la presión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por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cumplir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fechas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estipuladas,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reducir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 costos,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es la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calidad del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producto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sufre. Cuando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acelera el desarrollo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un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que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está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atrasado,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generalmente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se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corta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todo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no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se 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considere “esencial”, usualmente cortando las actividades de verificación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testeo,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resultando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producto de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calidad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reducida.”</a:t>
            </a:r>
            <a:endParaRPr sz="1800">
              <a:latin typeface="Myanmar Text"/>
              <a:cs typeface="Myanmar Text"/>
            </a:endParaRPr>
          </a:p>
          <a:p>
            <a:pPr marL="12700" algn="just">
              <a:lnSpc>
                <a:spcPct val="100000"/>
              </a:lnSpc>
              <a:spcBef>
                <a:spcPts val="1005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200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Encargado</a:t>
            </a:r>
            <a:r>
              <a:rPr sz="1800" spc="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velar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por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producto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software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=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calidad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+</a:t>
            </a:r>
            <a:r>
              <a:rPr sz="1800" spc="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tiempo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+</a:t>
            </a:r>
            <a:r>
              <a:rPr sz="1800" spc="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dentro</a:t>
            </a:r>
            <a:r>
              <a:rPr sz="1800" spc="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endParaRPr sz="1800">
              <a:latin typeface="Myanmar Text"/>
              <a:cs typeface="Myanmar Tex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costo.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5020" y="612021"/>
            <a:ext cx="75765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Objetivos</a:t>
            </a:r>
            <a:r>
              <a:rPr spc="-20" dirty="0"/>
              <a:t> </a:t>
            </a:r>
            <a:r>
              <a:rPr spc="-5" dirty="0"/>
              <a:t>Asegurador</a:t>
            </a:r>
            <a:r>
              <a:rPr spc="-10" dirty="0"/>
              <a:t> </a:t>
            </a:r>
            <a:r>
              <a:rPr dirty="0"/>
              <a:t>de</a:t>
            </a:r>
            <a:r>
              <a:rPr spc="-5" dirty="0"/>
              <a:t> </a:t>
            </a:r>
            <a:r>
              <a:rPr dirty="0"/>
              <a:t>calidad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2362200"/>
            <a:ext cx="8747125" cy="125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Velar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porque el sistema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será entregado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al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cliente cumpla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 estándares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800" spc="-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calidad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compañía.</a:t>
            </a:r>
            <a:endParaRPr sz="1800">
              <a:latin typeface="Myanmar Text"/>
              <a:cs typeface="Myanmar Text"/>
            </a:endParaRPr>
          </a:p>
          <a:p>
            <a:pPr marL="355600" marR="553720" indent="-3429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Velar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por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cumplimiento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proceso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desarrollo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de software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define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</a:t>
            </a:r>
            <a:r>
              <a:rPr sz="1800" spc="-4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compañía.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8212" y="780579"/>
            <a:ext cx="86956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Actividades</a:t>
            </a:r>
            <a:r>
              <a:rPr spc="-10" dirty="0"/>
              <a:t> </a:t>
            </a:r>
            <a:r>
              <a:rPr dirty="0"/>
              <a:t>y</a:t>
            </a:r>
            <a:r>
              <a:rPr spc="-5" dirty="0"/>
              <a:t> metas Asegurador</a:t>
            </a:r>
            <a:r>
              <a:rPr spc="30" dirty="0"/>
              <a:t> </a:t>
            </a:r>
            <a:r>
              <a:rPr dirty="0"/>
              <a:t>de</a:t>
            </a:r>
            <a:r>
              <a:rPr spc="5" dirty="0"/>
              <a:t> </a:t>
            </a:r>
            <a:r>
              <a:rPr dirty="0"/>
              <a:t>calidad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0200" y="2212594"/>
            <a:ext cx="6678930" cy="2034539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Revisar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requisitos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usuario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software.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Revisar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plan de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administración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 proyecto.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Revisar</a:t>
            </a:r>
            <a:r>
              <a:rPr sz="1800" spc="-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plan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testeo.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Revisar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fase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diseño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arquitectónico.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Revisar</a:t>
            </a:r>
            <a:r>
              <a:rPr sz="1800" spc="-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fase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diseño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detallado.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200" y="4347972"/>
            <a:ext cx="8023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Revisar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políticas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control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cambios,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control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errores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control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0200" y="4495800"/>
            <a:ext cx="2990850" cy="8274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95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Revisar</a:t>
            </a:r>
            <a:r>
              <a:rPr sz="1800" spc="-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documentación.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8395" y="640509"/>
            <a:ext cx="860360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Administrador</a:t>
            </a:r>
            <a:r>
              <a:rPr spc="-10" dirty="0"/>
              <a:t> </a:t>
            </a:r>
            <a:r>
              <a:rPr dirty="0"/>
              <a:t>de</a:t>
            </a:r>
            <a:r>
              <a:rPr spc="-10" dirty="0"/>
              <a:t> </a:t>
            </a:r>
            <a:r>
              <a:rPr spc="-5" dirty="0"/>
              <a:t>la</a:t>
            </a:r>
            <a:r>
              <a:rPr dirty="0"/>
              <a:t> configuración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1600" y="2227732"/>
            <a:ext cx="8759190" cy="87820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5600" marR="5080" indent="-342900">
              <a:lnSpc>
                <a:spcPts val="1839"/>
              </a:lnSpc>
              <a:spcBef>
                <a:spcPts val="330"/>
              </a:spcBef>
              <a:tabLst>
                <a:tab pos="354965" algn="l"/>
                <a:tab pos="1490980" algn="l"/>
                <a:tab pos="1780539" algn="l"/>
                <a:tab pos="3120390" algn="l"/>
                <a:tab pos="3559175" algn="l"/>
                <a:tab pos="5069840" algn="l"/>
                <a:tab pos="6334760" algn="l"/>
                <a:tab pos="6626225" algn="l"/>
                <a:tab pos="7375525" algn="l"/>
                <a:tab pos="7802245" algn="l"/>
                <a:tab pos="8503920" algn="l"/>
              </a:tabLst>
            </a:pPr>
            <a:r>
              <a:rPr sz="1700" spc="-18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n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t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if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ica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r	y	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ocu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m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n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tar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s	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c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ara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c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ter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í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st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c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as	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f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u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n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cio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n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s	y	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f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í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s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ica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s	de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t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m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s	de 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configuración.</a:t>
            </a:r>
            <a:endParaRPr sz="17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Auditar</a:t>
            </a:r>
            <a:r>
              <a:rPr sz="1700" spc="4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700" spc="4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items</a:t>
            </a:r>
            <a:r>
              <a:rPr sz="1700" spc="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</a:t>
            </a:r>
            <a:r>
              <a:rPr sz="1700" spc="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700" spc="459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verificar</a:t>
            </a:r>
            <a:r>
              <a:rPr sz="1700" spc="4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cumplimiento</a:t>
            </a:r>
            <a:r>
              <a:rPr sz="1700" spc="48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59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especificaciones,</a:t>
            </a:r>
            <a:endParaRPr sz="1700">
              <a:latin typeface="Myanmar Text"/>
              <a:cs typeface="Myanmar Tex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4500" y="3053741"/>
            <a:ext cx="84162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control</a:t>
            </a:r>
            <a:r>
              <a:rPr sz="1700" spc="2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25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interfaces</a:t>
            </a:r>
            <a:r>
              <a:rPr sz="1700" spc="2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700" spc="2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documentos,</a:t>
            </a:r>
            <a:r>
              <a:rPr sz="1700" spc="25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así</a:t>
            </a:r>
            <a:r>
              <a:rPr sz="1700" spc="2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como</a:t>
            </a:r>
            <a:r>
              <a:rPr sz="1700" spc="2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otros</a:t>
            </a:r>
            <a:r>
              <a:rPr sz="1700" spc="2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requisitos</a:t>
            </a:r>
            <a:r>
              <a:rPr sz="1700" spc="2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adicionales</a:t>
            </a:r>
            <a:r>
              <a:rPr sz="1700" spc="2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700" spc="2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pueda</a:t>
            </a:r>
            <a:endParaRPr sz="17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1600" y="3185862"/>
            <a:ext cx="8030209" cy="110744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900"/>
              </a:spcBef>
            </a:pP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definir el</a:t>
            </a:r>
            <a:r>
              <a:rPr sz="17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contrato.</a:t>
            </a:r>
            <a:endParaRPr sz="17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Controlar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cambios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items</a:t>
            </a:r>
            <a:r>
              <a:rPr sz="17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 su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documentación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relacionada.</a:t>
            </a:r>
            <a:endParaRPr sz="17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4500" y="3998658"/>
            <a:ext cx="84156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Mantener</a:t>
            </a:r>
            <a:r>
              <a:rPr sz="1700" spc="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repositorio</a:t>
            </a:r>
            <a:r>
              <a:rPr sz="1700" spc="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proyecto</a:t>
            </a:r>
            <a:r>
              <a:rPr sz="1700" spc="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actualizado</a:t>
            </a:r>
            <a:r>
              <a:rPr sz="1700" spc="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700" spc="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700" spc="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últimas</a:t>
            </a:r>
            <a:r>
              <a:rPr sz="1700" spc="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versiones</a:t>
            </a:r>
            <a:r>
              <a:rPr sz="1700" spc="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todos</a:t>
            </a:r>
            <a:r>
              <a:rPr sz="1700" spc="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endParaRPr sz="1700" dirty="0">
              <a:latin typeface="Myanmar Text"/>
              <a:cs typeface="Myanmar Tex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1600" y="4141216"/>
            <a:ext cx="6513830" cy="146621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890"/>
              </a:spcBef>
            </a:pP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entregables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proyecto.</a:t>
            </a:r>
            <a:endParaRPr sz="17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Administrar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software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utilizado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control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versiones.</a:t>
            </a:r>
            <a:endParaRPr sz="17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Definir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controlar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perfiles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acceso a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archivos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proyecto.</a:t>
            </a:r>
            <a:endParaRPr sz="17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Velar</a:t>
            </a:r>
            <a:r>
              <a:rPr sz="17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por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completitud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exactitud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repositorio</a:t>
            </a:r>
            <a:r>
              <a:rPr sz="17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proyecto.</a:t>
            </a:r>
            <a:endParaRPr sz="17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2073" y="419239"/>
            <a:ext cx="834187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Objetivos</a:t>
            </a:r>
            <a:r>
              <a:rPr spc="-25" dirty="0"/>
              <a:t> </a:t>
            </a:r>
            <a:r>
              <a:rPr spc="-5" dirty="0"/>
              <a:t>Administrador</a:t>
            </a:r>
            <a:r>
              <a:rPr spc="-10" dirty="0"/>
              <a:t> </a:t>
            </a:r>
            <a:r>
              <a:rPr dirty="0"/>
              <a:t>de</a:t>
            </a:r>
            <a:r>
              <a:rPr spc="-15" dirty="0"/>
              <a:t> </a:t>
            </a:r>
            <a:r>
              <a:rPr spc="-5" dirty="0"/>
              <a:t>la</a:t>
            </a:r>
            <a:r>
              <a:rPr lang="es-ES" spc="-5" dirty="0"/>
              <a:t> configuración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447800" y="2362200"/>
            <a:ext cx="87579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61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“Administración</a:t>
            </a:r>
            <a:r>
              <a:rPr sz="1800" spc="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efectiva</a:t>
            </a:r>
            <a:r>
              <a:rPr sz="1800" spc="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ciclo</a:t>
            </a:r>
            <a:r>
              <a:rPr sz="1800" spc="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vida</a:t>
            </a:r>
            <a:r>
              <a:rPr sz="1800" spc="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software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evolución</a:t>
            </a:r>
            <a:r>
              <a:rPr sz="1800" spc="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su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configuración.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En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otras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palabras, corresponde al establecimiento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manutención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productos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 software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través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ciclo</a:t>
            </a:r>
            <a:r>
              <a:rPr sz="1800" spc="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 vida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 software”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0654" y="665922"/>
            <a:ext cx="19762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Temas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945004" y="2174169"/>
            <a:ext cx="7503796" cy="2552622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q"/>
              <a:tabLst>
                <a:tab pos="354965" algn="l"/>
              </a:tabLst>
            </a:pPr>
            <a:r>
              <a:rPr lang="es-ES" sz="2400" spc="-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b="1" spc="-60" dirty="0">
                <a:solidFill>
                  <a:srgbClr val="404040"/>
                </a:solidFill>
                <a:latin typeface="Myanmar Text"/>
                <a:cs typeface="Myanmar Text"/>
              </a:rPr>
              <a:t>F</a:t>
            </a:r>
            <a:r>
              <a:rPr sz="2400" b="1" spc="-7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2400" b="1" spc="-75" dirty="0">
                <a:solidFill>
                  <a:srgbClr val="404040"/>
                </a:solidFill>
                <a:latin typeface="Myanmar Text"/>
                <a:cs typeface="Myanmar Text"/>
              </a:rPr>
              <a:t>b</a:t>
            </a:r>
            <a:r>
              <a:rPr sz="2400" b="1" spc="-90" dirty="0">
                <a:solidFill>
                  <a:srgbClr val="404040"/>
                </a:solidFill>
                <a:latin typeface="Myanmar Text"/>
                <a:cs typeface="Myanmar Text"/>
              </a:rPr>
              <a:t>u</a:t>
            </a:r>
            <a:r>
              <a:rPr sz="2400" b="1" spc="-100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2400" b="1" spc="-55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2400" b="1" spc="-60" dirty="0">
                <a:solidFill>
                  <a:srgbClr val="404040"/>
                </a:solidFill>
                <a:latin typeface="Myanmar Text"/>
                <a:cs typeface="Myanmar Text"/>
              </a:rPr>
              <a:t> ga</a:t>
            </a:r>
            <a:r>
              <a:rPr sz="2400" b="1" spc="-85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2400" b="1" spc="-105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2400" b="1" spc="-10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2400" b="1" spc="-90" dirty="0">
                <a:solidFill>
                  <a:srgbClr val="404040"/>
                </a:solidFill>
                <a:latin typeface="Myanmar Text"/>
                <a:cs typeface="Myanmar Text"/>
              </a:rPr>
              <a:t>n</a:t>
            </a:r>
            <a:r>
              <a:rPr sz="2400" b="1" spc="-55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2400" b="1" spc="-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b="1" spc="-1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2400" b="1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b="1" spc="-35" dirty="0">
                <a:solidFill>
                  <a:srgbClr val="404040"/>
                </a:solidFill>
                <a:latin typeface="Myanmar Text"/>
                <a:cs typeface="Myanmar Text"/>
              </a:rPr>
              <a:t>c</a:t>
            </a:r>
            <a:r>
              <a:rPr sz="2400" b="1" spc="-45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2400" b="1" spc="-110" dirty="0">
                <a:solidFill>
                  <a:srgbClr val="404040"/>
                </a:solidFill>
                <a:latin typeface="Myanmar Text"/>
                <a:cs typeface="Myanmar Text"/>
              </a:rPr>
              <a:t>r</a:t>
            </a:r>
            <a:r>
              <a:rPr sz="2400" b="1" spc="-75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2400" b="1" spc="-65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2400" b="1" spc="-100" dirty="0">
                <a:solidFill>
                  <a:srgbClr val="404040"/>
                </a:solidFill>
                <a:latin typeface="Myanmar Text"/>
                <a:cs typeface="Myanmar Text"/>
              </a:rPr>
              <a:t>,</a:t>
            </a:r>
            <a:r>
              <a:rPr sz="2400" b="1" spc="-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b="1" spc="-75" dirty="0">
                <a:solidFill>
                  <a:srgbClr val="404040"/>
                </a:solidFill>
                <a:latin typeface="Myanmar Text"/>
                <a:cs typeface="Myanmar Text"/>
              </a:rPr>
              <a:t>vi</a:t>
            </a:r>
            <a:r>
              <a:rPr sz="2400" b="1" spc="-90" dirty="0">
                <a:solidFill>
                  <a:srgbClr val="404040"/>
                </a:solidFill>
                <a:latin typeface="Myanmar Text"/>
                <a:cs typeface="Myanmar Text"/>
              </a:rPr>
              <a:t>s</a:t>
            </a:r>
            <a:r>
              <a:rPr sz="2400" b="1" spc="-45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2400" b="1" spc="-114" dirty="0">
                <a:solidFill>
                  <a:srgbClr val="404040"/>
                </a:solidFill>
                <a:latin typeface="Myanmar Text"/>
                <a:cs typeface="Myanmar Text"/>
              </a:rPr>
              <a:t>ó</a:t>
            </a:r>
            <a:r>
              <a:rPr sz="2400" b="1" spc="-75" dirty="0">
                <a:solidFill>
                  <a:srgbClr val="404040"/>
                </a:solidFill>
                <a:latin typeface="Myanmar Text"/>
                <a:cs typeface="Myanmar Text"/>
              </a:rPr>
              <a:t>n</a:t>
            </a:r>
            <a:r>
              <a:rPr sz="2400" b="1" spc="-6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b="1" spc="-4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2400" b="1" spc="-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b="1" spc="-45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2400" b="1" spc="-65" dirty="0">
                <a:solidFill>
                  <a:srgbClr val="404040"/>
                </a:solidFill>
                <a:latin typeface="Myanmar Text"/>
                <a:cs typeface="Myanmar Text"/>
              </a:rPr>
              <a:t>q</a:t>
            </a:r>
            <a:r>
              <a:rPr sz="2400" b="1" spc="-80" dirty="0">
                <a:solidFill>
                  <a:srgbClr val="404040"/>
                </a:solidFill>
                <a:latin typeface="Myanmar Text"/>
                <a:cs typeface="Myanmar Text"/>
              </a:rPr>
              <a:t>u</a:t>
            </a:r>
            <a:r>
              <a:rPr sz="2400" b="1" spc="-5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2400" b="1" spc="-130" dirty="0">
                <a:solidFill>
                  <a:srgbClr val="404040"/>
                </a:solidFill>
                <a:latin typeface="Myanmar Text"/>
                <a:cs typeface="Myanmar Text"/>
              </a:rPr>
              <a:t>p</a:t>
            </a:r>
            <a:r>
              <a:rPr sz="2400" b="1" spc="-75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2400" b="1" spc="-100" dirty="0">
                <a:solidFill>
                  <a:srgbClr val="404040"/>
                </a:solidFill>
                <a:latin typeface="Myanmar Text"/>
                <a:cs typeface="Myanmar Text"/>
              </a:rPr>
              <a:t>.</a:t>
            </a:r>
            <a:endParaRPr lang="es-ES" sz="2400" b="1" spc="-100" dirty="0">
              <a:solidFill>
                <a:srgbClr val="404040"/>
              </a:solidFill>
              <a:latin typeface="Myanmar Text"/>
              <a:cs typeface="Myanmar Text"/>
            </a:endParaRPr>
          </a:p>
          <a:p>
            <a:pPr marL="298450" indent="-28575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q"/>
              <a:tabLst>
                <a:tab pos="354965" algn="l"/>
              </a:tabLst>
            </a:pPr>
            <a:endParaRPr lang="es-ES" sz="2400" dirty="0">
              <a:latin typeface="Myanmar Text"/>
              <a:cs typeface="Myanmar Text"/>
            </a:endParaRPr>
          </a:p>
          <a:p>
            <a:pPr marL="298450" indent="-28575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q"/>
              <a:tabLst>
                <a:tab pos="354965" algn="l"/>
              </a:tabLst>
            </a:pPr>
            <a:r>
              <a:rPr lang="es-ES" sz="24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Myanmar Text"/>
                <a:cs typeface="Myanmar Text"/>
              </a:rPr>
              <a:t>Roles</a:t>
            </a:r>
            <a:r>
              <a:rPr sz="24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Myanmar Text"/>
                <a:cs typeface="Myanmar Text"/>
              </a:rPr>
              <a:t>desarrollo</a:t>
            </a:r>
            <a:r>
              <a:rPr sz="2400" spc="-10" dirty="0">
                <a:solidFill>
                  <a:srgbClr val="404040"/>
                </a:solidFill>
                <a:latin typeface="Myanmar Text"/>
                <a:cs typeface="Myanmar Text"/>
              </a:rPr>
              <a:t> del</a:t>
            </a:r>
            <a:r>
              <a:rPr sz="2400" spc="-5" dirty="0">
                <a:solidFill>
                  <a:srgbClr val="404040"/>
                </a:solidFill>
                <a:latin typeface="Myanmar Text"/>
                <a:cs typeface="Myanmar Text"/>
              </a:rPr>
              <a:t> software</a:t>
            </a:r>
            <a:r>
              <a:rPr sz="24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Myanmar Text"/>
                <a:cs typeface="Myanmar Text"/>
              </a:rPr>
              <a:t>esquema</a:t>
            </a:r>
            <a:r>
              <a:rPr sz="24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Myanmar Text"/>
                <a:cs typeface="Myanmar Text"/>
              </a:rPr>
              <a:t>tradicional.</a:t>
            </a:r>
            <a:endParaRPr lang="es-ES" sz="2400" spc="-5" dirty="0">
              <a:solidFill>
                <a:srgbClr val="404040"/>
              </a:solidFill>
              <a:latin typeface="Myanmar Text"/>
              <a:cs typeface="Myanmar Text"/>
            </a:endParaRPr>
          </a:p>
          <a:p>
            <a:pPr marL="298450" indent="-28575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q"/>
              <a:tabLst>
                <a:tab pos="354965" algn="l"/>
              </a:tabLst>
            </a:pPr>
            <a:endParaRPr lang="es-ES" sz="2400" dirty="0">
              <a:latin typeface="Myanmar Text"/>
              <a:cs typeface="Myanmar Text"/>
            </a:endParaRPr>
          </a:p>
          <a:p>
            <a:pPr marL="298450" indent="-28575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q"/>
              <a:tabLst>
                <a:tab pos="354965" algn="l"/>
              </a:tabLst>
            </a:pPr>
            <a:r>
              <a:rPr lang="es-ES" sz="24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Myanmar Text"/>
                <a:cs typeface="Myanmar Text"/>
              </a:rPr>
              <a:t>Bibliografía.</a:t>
            </a:r>
            <a:endParaRPr sz="2400" dirty="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577" y="298478"/>
            <a:ext cx="813117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Actividades</a:t>
            </a:r>
            <a:r>
              <a:rPr spc="-10" dirty="0"/>
              <a:t> </a:t>
            </a:r>
            <a:r>
              <a:rPr dirty="0"/>
              <a:t>y</a:t>
            </a:r>
            <a:r>
              <a:rPr spc="-10" dirty="0"/>
              <a:t> </a:t>
            </a:r>
            <a:r>
              <a:rPr spc="-5" dirty="0"/>
              <a:t>metas</a:t>
            </a:r>
            <a:r>
              <a:rPr spc="-10" dirty="0"/>
              <a:t> </a:t>
            </a:r>
            <a:r>
              <a:rPr dirty="0"/>
              <a:t>Administrador de</a:t>
            </a:r>
            <a:r>
              <a:rPr spc="-5" dirty="0"/>
              <a:t> la</a:t>
            </a:r>
            <a:r>
              <a:rPr lang="es-ES" spc="-5" dirty="0"/>
              <a:t> configuración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447800" y="2187296"/>
            <a:ext cx="8759825" cy="1035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839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Preparar</a:t>
            </a:r>
            <a:r>
              <a:rPr sz="1700" spc="4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4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Plan</a:t>
            </a:r>
            <a:r>
              <a:rPr sz="1700" spc="43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Administración</a:t>
            </a:r>
            <a:r>
              <a:rPr sz="1700" spc="43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700" spc="4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</a:t>
            </a:r>
            <a:r>
              <a:rPr sz="1700" spc="4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Software</a:t>
            </a:r>
            <a:r>
              <a:rPr sz="1700" spc="4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acuerdo</a:t>
            </a:r>
            <a:r>
              <a:rPr sz="1700" spc="4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al</a:t>
            </a:r>
            <a:endParaRPr sz="1700">
              <a:latin typeface="Myanmar Text"/>
              <a:cs typeface="Myanmar Text"/>
            </a:endParaRPr>
          </a:p>
          <a:p>
            <a:pPr marL="355600">
              <a:lnSpc>
                <a:spcPts val="1839"/>
              </a:lnSpc>
            </a:pP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estándar</a:t>
            </a:r>
            <a:r>
              <a:rPr sz="1700" spc="-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7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uso.</a:t>
            </a:r>
            <a:endParaRPr sz="1700">
              <a:latin typeface="Myanmar Text"/>
              <a:cs typeface="Myanmar Text"/>
            </a:endParaRPr>
          </a:p>
          <a:p>
            <a:pPr marL="355600" marR="5080" indent="-342900">
              <a:lnSpc>
                <a:spcPts val="163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Identificar</a:t>
            </a:r>
            <a:r>
              <a:rPr sz="1700" spc="1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700" spc="1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líneas</a:t>
            </a:r>
            <a:r>
              <a:rPr sz="1700" spc="1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base</a:t>
            </a:r>
            <a:r>
              <a:rPr sz="1700" spc="1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700" spc="11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serán</a:t>
            </a:r>
            <a:r>
              <a:rPr sz="1700" spc="1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usadas</a:t>
            </a:r>
            <a:r>
              <a:rPr sz="17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700" spc="11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1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proyecto,</a:t>
            </a:r>
            <a:r>
              <a:rPr sz="1700" spc="1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700" spc="1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700" spc="1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items</a:t>
            </a:r>
            <a:r>
              <a:rPr sz="1700" spc="1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700" spc="11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serán</a:t>
            </a:r>
            <a:r>
              <a:rPr sz="1700" spc="1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parte </a:t>
            </a:r>
            <a:r>
              <a:rPr sz="1700" spc="-4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cada</a:t>
            </a:r>
            <a:r>
              <a:rPr sz="1700" spc="4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línea</a:t>
            </a:r>
            <a:r>
              <a:rPr sz="1700" spc="4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base.</a:t>
            </a:r>
            <a:r>
              <a:rPr sz="1700" spc="4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Este</a:t>
            </a:r>
            <a:r>
              <a:rPr sz="1700" spc="43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proceso</a:t>
            </a:r>
            <a:r>
              <a:rPr sz="1700" spc="43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se</a:t>
            </a:r>
            <a:r>
              <a:rPr sz="1700" spc="4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llama</a:t>
            </a:r>
            <a:r>
              <a:rPr sz="1700" spc="43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identificación</a:t>
            </a:r>
            <a:r>
              <a:rPr sz="1700" spc="43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700" spc="4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configuración.</a:t>
            </a:r>
            <a:r>
              <a:rPr sz="1700" spc="4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700" spc="4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endParaRPr sz="17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0700" y="3145054"/>
            <a:ext cx="84150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sentido</a:t>
            </a:r>
            <a:r>
              <a:rPr sz="1700" spc="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700" spc="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administración</a:t>
            </a:r>
            <a:r>
              <a:rPr sz="1700" spc="6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700" spc="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configuración,</a:t>
            </a:r>
            <a:r>
              <a:rPr sz="17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una</a:t>
            </a:r>
            <a:r>
              <a:rPr sz="1700" spc="6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línea</a:t>
            </a:r>
            <a:r>
              <a:rPr sz="1700" spc="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base</a:t>
            </a:r>
            <a:r>
              <a:rPr sz="1700" spc="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es</a:t>
            </a:r>
            <a:r>
              <a:rPr sz="1700" spc="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un</a:t>
            </a:r>
            <a:r>
              <a:rPr sz="1700" spc="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documento,</a:t>
            </a:r>
            <a:r>
              <a:rPr sz="1700" spc="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1700" spc="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un</a:t>
            </a:r>
            <a:endParaRPr sz="170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7800" y="3278659"/>
            <a:ext cx="6637655" cy="13620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680"/>
              </a:spcBef>
            </a:pP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conjunto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ellos,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formalmente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designados y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fijados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tiempo.</a:t>
            </a:r>
            <a:endParaRPr sz="17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Gestionar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control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cambios.</a:t>
            </a:r>
            <a:endParaRPr sz="17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Realizar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RTFs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y/o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auditorias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</a:t>
            </a:r>
            <a:r>
              <a:rPr sz="17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software.</a:t>
            </a:r>
            <a:endParaRPr sz="17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0700" y="4355363"/>
            <a:ext cx="84156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Registrar</a:t>
            </a:r>
            <a:r>
              <a:rPr sz="1700" spc="46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700" spc="4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reportar</a:t>
            </a:r>
            <a:r>
              <a:rPr sz="1700" spc="4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información</a:t>
            </a:r>
            <a:r>
              <a:rPr sz="1700" spc="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requerida</a:t>
            </a:r>
            <a:r>
              <a:rPr sz="1700" spc="46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700" spc="4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administrar</a:t>
            </a:r>
            <a:r>
              <a:rPr sz="1700" spc="4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items</a:t>
            </a:r>
            <a:r>
              <a:rPr sz="1700" spc="46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59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</a:t>
            </a:r>
            <a:endParaRPr sz="1700">
              <a:latin typeface="Myanmar Text"/>
              <a:cs typeface="Myanmar Tex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0700" y="4562627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eficientemente.</a:t>
            </a:r>
            <a:endParaRPr sz="1700">
              <a:latin typeface="Myanmar Text"/>
              <a:cs typeface="Myanmar Tex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7800" y="4896383"/>
            <a:ext cx="796607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Mantener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un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registro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cómo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evolucionó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sistema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y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donde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está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sistema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endParaRPr sz="1700">
              <a:latin typeface="Myanmar Text"/>
              <a:cs typeface="Myanmar Tex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7800" y="5029200"/>
            <a:ext cx="6302375" cy="69405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690"/>
              </a:spcBef>
            </a:pP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cualquier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instante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respecto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su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línea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base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 acuerdos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escritos.</a:t>
            </a:r>
            <a:endParaRPr sz="17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Auditar</a:t>
            </a:r>
            <a:r>
              <a:rPr sz="17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items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</a:t>
            </a:r>
            <a:endParaRPr sz="1700" dirty="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1830" y="723405"/>
            <a:ext cx="875677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Ingeniero</a:t>
            </a:r>
            <a:r>
              <a:rPr dirty="0"/>
              <a:t> de</a:t>
            </a:r>
            <a:r>
              <a:rPr spc="-5" dirty="0"/>
              <a:t> </a:t>
            </a:r>
            <a:r>
              <a:rPr dirty="0"/>
              <a:t>validación</a:t>
            </a:r>
            <a:r>
              <a:rPr spc="-25" dirty="0"/>
              <a:t> </a:t>
            </a:r>
            <a:r>
              <a:rPr dirty="0"/>
              <a:t>y</a:t>
            </a:r>
            <a:r>
              <a:rPr spc="10" dirty="0"/>
              <a:t> </a:t>
            </a:r>
            <a:r>
              <a:rPr dirty="0"/>
              <a:t>verificación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2438400"/>
            <a:ext cx="8760460" cy="3129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7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“Validación se refiere al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proceso de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evaluación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software al final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su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proceso de 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desarrollo para asegurarse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que está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libre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fallas y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cumple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con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sus requisitos.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Una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falla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se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define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como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un comportamiento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incorrecto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del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producto.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“</a:t>
            </a:r>
            <a:endParaRPr sz="1700">
              <a:latin typeface="Myanmar Text"/>
              <a:cs typeface="Myanmar Text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994"/>
              </a:spcBef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7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“El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objetivo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principal del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proceso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V&amp;V es el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analizar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testear el software en forma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completa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durante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desarrollo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determinar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que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software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ejecute</a:t>
            </a:r>
            <a:r>
              <a:rPr sz="1700" spc="459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sus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funcionalidad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correctamente,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asegurarse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que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no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ejecute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funciones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no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definidas,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y 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proveer información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sobre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su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calidad</a:t>
            </a:r>
            <a:r>
              <a:rPr sz="17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confiabilidad”</a:t>
            </a:r>
            <a:endParaRPr sz="1700">
              <a:latin typeface="Myanmar Text"/>
              <a:cs typeface="Myanmar Text"/>
            </a:endParaRPr>
          </a:p>
          <a:p>
            <a:pPr marL="355600" marR="10160" indent="-3429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“El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objetivo central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 enfoques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V&amp;V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software es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el de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asegurarse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que el 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producto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está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libre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fallas</a:t>
            </a:r>
            <a:r>
              <a:rPr sz="17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 cumple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con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expectativas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sus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usuarios.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Sin embargo, </a:t>
            </a:r>
            <a:r>
              <a:rPr sz="1700" spc="-4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existen muchas limitaciones teóricas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 prácticas que hacen que este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objetivo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no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sea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posible</a:t>
            </a:r>
            <a:r>
              <a:rPr sz="17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obtener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caso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muchos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productos.”</a:t>
            </a:r>
            <a:endParaRPr sz="17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8274" y="462110"/>
            <a:ext cx="8300848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Objetivos</a:t>
            </a:r>
            <a:r>
              <a:rPr spc="-15" dirty="0"/>
              <a:t> </a:t>
            </a:r>
            <a:r>
              <a:rPr spc="-5" dirty="0"/>
              <a:t>Ingeniero</a:t>
            </a:r>
            <a:r>
              <a:rPr spc="5" dirty="0"/>
              <a:t> </a:t>
            </a:r>
            <a:r>
              <a:rPr dirty="0"/>
              <a:t>de</a:t>
            </a:r>
            <a:r>
              <a:rPr spc="-5" dirty="0"/>
              <a:t> </a:t>
            </a:r>
            <a:r>
              <a:rPr dirty="0" err="1"/>
              <a:t>validación</a:t>
            </a:r>
            <a:r>
              <a:rPr spc="-10" dirty="0"/>
              <a:t> </a:t>
            </a:r>
            <a:r>
              <a:rPr dirty="0"/>
              <a:t>y</a:t>
            </a:r>
            <a:r>
              <a:rPr lang="es-ES" dirty="0"/>
              <a:t> verificación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524000" y="2900171"/>
            <a:ext cx="8757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Consistencia: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1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grado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11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producto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consistente</a:t>
            </a:r>
            <a:r>
              <a:rPr sz="1800" spc="1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consigo</a:t>
            </a:r>
            <a:r>
              <a:rPr sz="1800" spc="1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mismo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10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otros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0" y="3048000"/>
            <a:ext cx="8304530" cy="163068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95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productos.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Necesidad: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grado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hay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producto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necesario.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Suficiencia: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grado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producto es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completo.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Rendimiento: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grado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producto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satisface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requisitos de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rendimiento.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8778" y="299846"/>
            <a:ext cx="10515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Actividades</a:t>
            </a:r>
            <a:r>
              <a:rPr sz="3600" spc="-15" dirty="0"/>
              <a:t> </a:t>
            </a:r>
            <a:r>
              <a:rPr sz="3600" dirty="0"/>
              <a:t>y</a:t>
            </a:r>
            <a:r>
              <a:rPr sz="3600" spc="-15" dirty="0"/>
              <a:t> </a:t>
            </a:r>
            <a:r>
              <a:rPr sz="3600" spc="-5" dirty="0"/>
              <a:t>metas</a:t>
            </a:r>
            <a:r>
              <a:rPr sz="3600" spc="-15" dirty="0"/>
              <a:t> </a:t>
            </a:r>
            <a:r>
              <a:rPr sz="3600" dirty="0"/>
              <a:t>Ingeniero</a:t>
            </a:r>
            <a:r>
              <a:rPr sz="3600" spc="5" dirty="0"/>
              <a:t> </a:t>
            </a:r>
            <a:r>
              <a:rPr sz="3600" dirty="0"/>
              <a:t>de</a:t>
            </a:r>
            <a:r>
              <a:rPr lang="es-ES" sz="3600" dirty="0"/>
              <a:t> validación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 y verificación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714500" y="2310519"/>
            <a:ext cx="5770880" cy="312547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Administración</a:t>
            </a:r>
            <a:r>
              <a:rPr sz="15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 V&amp;V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5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software.</a:t>
            </a:r>
            <a:endParaRPr sz="15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Planificación.</a:t>
            </a:r>
            <a:endParaRPr sz="15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Coordinación.</a:t>
            </a:r>
            <a:endParaRPr sz="15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Reportar.</a:t>
            </a:r>
            <a:endParaRPr sz="15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Monitoreo.</a:t>
            </a:r>
            <a:endParaRPr sz="15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Evaluación</a:t>
            </a:r>
            <a:r>
              <a:rPr sz="1500" spc="-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5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resultados.</a:t>
            </a:r>
            <a:endParaRPr sz="15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Evaluación</a:t>
            </a:r>
            <a:r>
              <a:rPr sz="15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5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impacto</a:t>
            </a:r>
            <a:r>
              <a:rPr sz="15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 cambio.</a:t>
            </a:r>
            <a:endParaRPr sz="15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Monitoreo</a:t>
            </a:r>
            <a:r>
              <a:rPr sz="15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del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progreso</a:t>
            </a:r>
            <a:r>
              <a:rPr sz="1500" spc="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técnico</a:t>
            </a:r>
            <a:r>
              <a:rPr sz="15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V&amp;V</a:t>
            </a:r>
            <a:r>
              <a:rPr sz="15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5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calidad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5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resultados.</a:t>
            </a:r>
            <a:endParaRPr sz="15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Examinar</a:t>
            </a:r>
            <a:r>
              <a:rPr sz="15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documentación</a:t>
            </a:r>
            <a:r>
              <a:rPr sz="15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temprana</a:t>
            </a:r>
            <a:r>
              <a:rPr sz="1500" spc="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del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proyecto.</a:t>
            </a:r>
            <a:endParaRPr sz="15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endParaRPr sz="15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7400" y="5181600"/>
            <a:ext cx="83070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V&amp;V</a:t>
            </a:r>
            <a:r>
              <a:rPr sz="15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5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requisitos</a:t>
            </a:r>
            <a:r>
              <a:rPr sz="1500" spc="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5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usuario,</a:t>
            </a:r>
            <a:r>
              <a:rPr sz="15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diseño</a:t>
            </a:r>
            <a:r>
              <a:rPr sz="15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del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software,</a:t>
            </a:r>
            <a:r>
              <a:rPr sz="15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requisitos</a:t>
            </a:r>
            <a:r>
              <a:rPr sz="1500" spc="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5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software,</a:t>
            </a:r>
            <a:r>
              <a:rPr sz="1500" spc="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código,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transferencia</a:t>
            </a:r>
            <a:endParaRPr sz="150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4500" y="5282954"/>
            <a:ext cx="2376170" cy="6457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740"/>
              </a:spcBef>
            </a:pP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500" spc="-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manutención.</a:t>
            </a:r>
            <a:endParaRPr sz="15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354965" algn="l"/>
              </a:tabLst>
            </a:pPr>
            <a:r>
              <a:rPr sz="15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Administración</a:t>
            </a:r>
            <a:r>
              <a:rPr sz="1500" spc="-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5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Myanmar Text"/>
                <a:cs typeface="Myanmar Text"/>
              </a:rPr>
              <a:t>tests.</a:t>
            </a:r>
            <a:endParaRPr sz="15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6021" y="687793"/>
            <a:ext cx="38812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Documentador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400" y="2318702"/>
            <a:ext cx="875982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“Durante el proceso de desarrollo de software,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genera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gran cantidad de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documentación. Dicha documentación debe ser almacenada en el repositorio del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proyecto.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La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documentación sirve, entre otras cosas, para conocer la historia del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proyecto.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Hay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destacar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que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no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escriben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al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final</a:t>
            </a:r>
            <a:r>
              <a:rPr sz="1800" spc="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proyecto, sino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 se van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generando junto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las diferentes fases del proyecto.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medida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que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va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avanzando,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deben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ir</a:t>
            </a:r>
            <a:r>
              <a:rPr sz="1800" spc="48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siendo </a:t>
            </a:r>
            <a:r>
              <a:rPr sz="1800" spc="-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modificados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para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mantener el estado de los documentos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par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estado de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desarrollo del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proyecto.”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1343" y="716755"/>
            <a:ext cx="72684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Objetivos</a:t>
            </a:r>
            <a:r>
              <a:rPr spc="-65" dirty="0"/>
              <a:t> </a:t>
            </a:r>
            <a:r>
              <a:rPr spc="-5" dirty="0"/>
              <a:t>Documentador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800" y="2438400"/>
            <a:ext cx="8760460" cy="335787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5600" marR="7620" indent="-342900" algn="just">
              <a:lnSpc>
                <a:spcPts val="1839"/>
              </a:lnSpc>
              <a:spcBef>
                <a:spcPts val="330"/>
              </a:spcBef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7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Permitir el almacenamiento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recuperación de la documentación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procesos y 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productos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más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recientes durante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desarrollo,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manteniendo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así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información</a:t>
            </a:r>
            <a:r>
              <a:rPr sz="17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al</a:t>
            </a:r>
            <a:endParaRPr sz="1700">
              <a:latin typeface="Myanmar Text"/>
              <a:cs typeface="Myanmar Text"/>
            </a:endParaRPr>
          </a:p>
          <a:p>
            <a:pPr marL="355600" marR="5715" indent="-342900" algn="just">
              <a:lnSpc>
                <a:spcPts val="1839"/>
              </a:lnSpc>
              <a:spcBef>
                <a:spcPts val="990"/>
              </a:spcBef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7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Mantener la consistencia en la apariencia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estructura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 documentos, facilitando su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almacenamiento, recuperación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intercambio, no permitiendo el almacenamiento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documentos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7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formatos</a:t>
            </a:r>
            <a:r>
              <a:rPr sz="17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diferentes.</a:t>
            </a:r>
            <a:endParaRPr sz="1700">
              <a:latin typeface="Myanmar Text"/>
              <a:cs typeface="Myanmar Text"/>
            </a:endParaRPr>
          </a:p>
          <a:p>
            <a:pPr marL="12700" algn="just">
              <a:lnSpc>
                <a:spcPts val="1939"/>
              </a:lnSpc>
              <a:spcBef>
                <a:spcPts val="765"/>
              </a:spcBef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700" spc="33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Asegurarse</a:t>
            </a:r>
            <a:r>
              <a:rPr sz="1700" spc="11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700" spc="10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7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cambios</a:t>
            </a:r>
            <a:r>
              <a:rPr sz="1700" spc="1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700" spc="11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necesitan</a:t>
            </a:r>
            <a:r>
              <a:rPr sz="1700" spc="1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hacerse</a:t>
            </a:r>
            <a:r>
              <a:rPr sz="1700" spc="11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7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11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sistema</a:t>
            </a:r>
            <a:r>
              <a:rPr sz="1700" spc="1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serán</a:t>
            </a:r>
            <a:r>
              <a:rPr sz="1700" spc="11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reflejados</a:t>
            </a:r>
            <a:r>
              <a:rPr sz="17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700" spc="1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endParaRPr sz="1700">
              <a:latin typeface="Myanmar Text"/>
              <a:cs typeface="Myanmar Text"/>
            </a:endParaRPr>
          </a:p>
          <a:p>
            <a:pPr marL="355600" algn="just">
              <a:lnSpc>
                <a:spcPts val="1939"/>
              </a:lnSpc>
            </a:pP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documentación</a:t>
            </a:r>
            <a:r>
              <a:rPr sz="1700" spc="-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correspondiente.</a:t>
            </a:r>
            <a:endParaRPr sz="1700">
              <a:latin typeface="Myanmar Text"/>
              <a:cs typeface="Myanmar Text"/>
            </a:endParaRPr>
          </a:p>
          <a:p>
            <a:pPr marL="355600" marR="5080" indent="-342900" algn="just">
              <a:lnSpc>
                <a:spcPts val="1839"/>
              </a:lnSpc>
              <a:spcBef>
                <a:spcPts val="1019"/>
              </a:spcBef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700" spc="-50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Elaborar,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almacenar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y</a:t>
            </a:r>
            <a:r>
              <a:rPr sz="17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permitir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recuperación</a:t>
            </a:r>
            <a:r>
              <a:rPr sz="1700" spc="4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6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700" spc="4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actas</a:t>
            </a:r>
            <a:r>
              <a:rPr sz="1700" spc="4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700" spc="46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registros</a:t>
            </a:r>
            <a:r>
              <a:rPr sz="1700" spc="459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generados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durante</a:t>
            </a:r>
            <a:r>
              <a:rPr sz="1700" spc="4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700" spc="4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reuniones</a:t>
            </a:r>
            <a:r>
              <a:rPr sz="1700" spc="4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4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revisión,</a:t>
            </a:r>
            <a:r>
              <a:rPr sz="1700" spc="4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700" spc="4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700" spc="4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constituyen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parte</a:t>
            </a:r>
            <a:r>
              <a:rPr sz="1700" spc="4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4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proceso</a:t>
            </a:r>
            <a:r>
              <a:rPr sz="1700" spc="4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700" spc="-4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documentación.</a:t>
            </a:r>
            <a:endParaRPr sz="1700">
              <a:latin typeface="Myanmar Text"/>
              <a:cs typeface="Myanmar Text"/>
            </a:endParaRPr>
          </a:p>
          <a:p>
            <a:pPr marL="12700" algn="just">
              <a:lnSpc>
                <a:spcPts val="1939"/>
              </a:lnSpc>
              <a:spcBef>
                <a:spcPts val="760"/>
              </a:spcBef>
            </a:pPr>
            <a:r>
              <a:rPr sz="17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700" spc="34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Construir</a:t>
            </a:r>
            <a:r>
              <a:rPr sz="1700" spc="1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700" spc="1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manual</a:t>
            </a:r>
            <a:r>
              <a:rPr sz="1700" spc="1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1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usuarios</a:t>
            </a:r>
            <a:r>
              <a:rPr sz="1700" spc="1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1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sistema,</a:t>
            </a:r>
            <a:r>
              <a:rPr sz="1700" spc="1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Myanmar Text"/>
                <a:cs typeface="Myanmar Text"/>
              </a:rPr>
              <a:t>MUS,</a:t>
            </a:r>
            <a:r>
              <a:rPr sz="1700" spc="1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700" spc="1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contempla</a:t>
            </a:r>
            <a:r>
              <a:rPr sz="1700" spc="1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700" spc="1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aspectos</a:t>
            </a:r>
            <a:r>
              <a:rPr sz="1700" spc="1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700" spc="1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uso</a:t>
            </a:r>
            <a:endParaRPr sz="1700">
              <a:latin typeface="Myanmar Text"/>
              <a:cs typeface="Myanmar Text"/>
            </a:endParaRPr>
          </a:p>
          <a:p>
            <a:pPr marL="355600" algn="just">
              <a:lnSpc>
                <a:spcPts val="1939"/>
              </a:lnSpc>
            </a:pPr>
            <a:r>
              <a:rPr sz="1700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700" spc="-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Myanmar Text"/>
                <a:cs typeface="Myanmar Text"/>
              </a:rPr>
              <a:t>sistema.</a:t>
            </a:r>
            <a:endParaRPr sz="17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9519" y="731994"/>
            <a:ext cx="842809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Actividades</a:t>
            </a:r>
            <a:r>
              <a:rPr spc="-20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spc="-5" dirty="0"/>
              <a:t>metas</a:t>
            </a:r>
            <a:r>
              <a:rPr spc="-20" dirty="0"/>
              <a:t> </a:t>
            </a:r>
            <a:r>
              <a:rPr spc="-5" dirty="0"/>
              <a:t>Documentador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2065" y="2376043"/>
            <a:ext cx="876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1304925" algn="l"/>
                <a:tab pos="1609725" algn="l"/>
                <a:tab pos="2687320" algn="l"/>
                <a:tab pos="3138170" algn="l"/>
                <a:tab pos="4429760" algn="l"/>
                <a:tab pos="4876165" algn="l"/>
                <a:tab pos="6275705" algn="l"/>
                <a:tab pos="7685405" algn="l"/>
                <a:tab pos="8529955" algn="l"/>
              </a:tabLst>
            </a:pPr>
            <a:r>
              <a:rPr sz="1800" spc="-20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seña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	y	c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nst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r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uir	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u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	r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positorio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inform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ón	com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p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r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ti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o,	don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	se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065" y="2522348"/>
            <a:ext cx="7435850" cy="123126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105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almacenará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documentación.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Mantener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actualizado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repositorio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información.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Especificar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formato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será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usado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para elaborar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documentación.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2065" y="3854019"/>
            <a:ext cx="8757920" cy="977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Asegurarse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documentos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mantienen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estándar</a:t>
            </a:r>
            <a:r>
              <a:rPr sz="1800" spc="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documentación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definido</a:t>
            </a:r>
            <a:endParaRPr sz="1800">
              <a:latin typeface="Myanmar Text"/>
              <a:cs typeface="Myanmar Tex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antes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incluirlos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repositorio.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Durante</a:t>
            </a:r>
            <a:r>
              <a:rPr sz="1800" spc="36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800" spc="3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reuniones</a:t>
            </a:r>
            <a:r>
              <a:rPr sz="1800" spc="36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36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revisiones,</a:t>
            </a:r>
            <a:r>
              <a:rPr sz="1800" spc="3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3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documentador</a:t>
            </a:r>
            <a:r>
              <a:rPr sz="1800" spc="3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elaborará</a:t>
            </a:r>
            <a:r>
              <a:rPr sz="1800" spc="3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800" spc="3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actas</a:t>
            </a:r>
            <a:r>
              <a:rPr sz="1800" spc="3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3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4965" y="4805554"/>
            <a:ext cx="8414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reunión.</a:t>
            </a:r>
            <a:r>
              <a:rPr sz="1800" spc="30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Estos</a:t>
            </a:r>
            <a:r>
              <a:rPr sz="1800" spc="30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documentos</a:t>
            </a:r>
            <a:r>
              <a:rPr sz="1800" spc="30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serán</a:t>
            </a:r>
            <a:r>
              <a:rPr sz="1800" spc="3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usados</a:t>
            </a:r>
            <a:r>
              <a:rPr sz="1800" spc="3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luego</a:t>
            </a:r>
            <a:r>
              <a:rPr sz="1800" spc="3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por</a:t>
            </a:r>
            <a:r>
              <a:rPr sz="1800" spc="3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3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ingeniero</a:t>
            </a:r>
            <a:r>
              <a:rPr sz="1800" spc="3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30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validación</a:t>
            </a:r>
            <a:r>
              <a:rPr sz="1800" spc="3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2065" y="4953000"/>
            <a:ext cx="4813935" cy="82804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95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verificación.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Elaborar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manual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uso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sistema,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MUS.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465" y="701473"/>
            <a:ext cx="785817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Ingeniero</a:t>
            </a:r>
            <a:r>
              <a:rPr spc="-15" dirty="0"/>
              <a:t> </a:t>
            </a:r>
            <a:r>
              <a:rPr dirty="0"/>
              <a:t>de </a:t>
            </a:r>
            <a:r>
              <a:rPr spc="-5" dirty="0"/>
              <a:t>manutención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400" y="2438400"/>
            <a:ext cx="8757285" cy="234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proceso de manutención de software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caracterizaba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término “iceberg”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[Canning],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ya que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 problemas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eran visibles eran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pequeña parte de la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enorme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cantidad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 problemas potenciales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costos que se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escondían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debajo de la </a:t>
            </a:r>
            <a:r>
              <a:rPr sz="1800" spc="-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superficie.</a:t>
            </a:r>
            <a:endParaRPr sz="1800">
              <a:latin typeface="Myanmar Text"/>
              <a:cs typeface="Myanmar Text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5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Sólo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20%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trabajo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manutención</a:t>
            </a:r>
            <a:r>
              <a:rPr sz="1800" spc="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es</a:t>
            </a:r>
            <a:r>
              <a:rPr sz="1800" spc="4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usado</a:t>
            </a:r>
            <a:r>
              <a:rPr sz="1800" spc="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arreglando errores.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El 80% 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restante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se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utiliza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adaptando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existentes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cambios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</a:t>
            </a:r>
            <a:r>
              <a:rPr sz="1800" spc="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ambiente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externo,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realizando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mejoras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pedidas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por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usuarios,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realizando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reingeniería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del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usos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futuros.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4777" y="727249"/>
            <a:ext cx="831868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Objetivos</a:t>
            </a:r>
            <a:r>
              <a:rPr spc="-15" dirty="0"/>
              <a:t> </a:t>
            </a:r>
            <a:r>
              <a:rPr spc="-5" dirty="0"/>
              <a:t>Ingeniero</a:t>
            </a:r>
            <a:r>
              <a:rPr dirty="0"/>
              <a:t> de</a:t>
            </a:r>
            <a:r>
              <a:rPr spc="-5" dirty="0"/>
              <a:t> manutención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200" y="2808732"/>
            <a:ext cx="8757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Modificar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software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adaptar</a:t>
            </a:r>
            <a:r>
              <a:rPr sz="1800" spc="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nuevas</a:t>
            </a:r>
            <a:r>
              <a:rPr sz="1800" spc="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funciones</a:t>
            </a:r>
            <a:r>
              <a:rPr sz="1800" spc="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1800" spc="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modificar</a:t>
            </a:r>
            <a:r>
              <a:rPr sz="1800" spc="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algunas</a:t>
            </a:r>
            <a:r>
              <a:rPr sz="1800" spc="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funciones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9200" y="2955037"/>
            <a:ext cx="6113780" cy="8305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105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existentes.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Modernizar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software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por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medio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cambios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al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200" y="3886200"/>
            <a:ext cx="87585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1637030" algn="l"/>
                <a:tab pos="2053589" algn="l"/>
                <a:tab pos="2599055" algn="l"/>
                <a:tab pos="2935605" algn="l"/>
                <a:tab pos="3804920" algn="l"/>
                <a:tab pos="4220845" algn="l"/>
                <a:tab pos="5386705" algn="l"/>
                <a:tab pos="5962650" algn="l"/>
                <a:tab pos="7172959" algn="l"/>
                <a:tab pos="7588884" algn="l"/>
                <a:tab pos="8038465" algn="l"/>
              </a:tabLst>
            </a:pPr>
            <a:r>
              <a:rPr sz="1800" spc="-20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20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gu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r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r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	que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l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i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po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	d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sarro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té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f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rmado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e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rro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</a:t>
            </a:r>
            <a:endParaRPr sz="1800">
              <a:latin typeface="Myanmar Text"/>
              <a:cs typeface="Myanmar Text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encontrados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3418" y="309931"/>
            <a:ext cx="826604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Actividades</a:t>
            </a:r>
            <a:r>
              <a:rPr spc="-15" dirty="0"/>
              <a:t> </a:t>
            </a:r>
            <a:r>
              <a:rPr dirty="0"/>
              <a:t>y</a:t>
            </a:r>
            <a:r>
              <a:rPr spc="-15" dirty="0"/>
              <a:t> </a:t>
            </a:r>
            <a:r>
              <a:rPr spc="-5" dirty="0" err="1"/>
              <a:t>metas</a:t>
            </a:r>
            <a:r>
              <a:rPr spc="-15" dirty="0"/>
              <a:t> </a:t>
            </a:r>
            <a:r>
              <a:rPr dirty="0"/>
              <a:t>Ingeniero</a:t>
            </a:r>
            <a:br>
              <a:rPr lang="es-ES" dirty="0"/>
            </a:br>
            <a:r>
              <a:rPr spc="5" dirty="0"/>
              <a:t> </a:t>
            </a:r>
            <a:r>
              <a:rPr dirty="0"/>
              <a:t>de</a:t>
            </a:r>
            <a:r>
              <a:rPr lang="es-ES" dirty="0"/>
              <a:t> manutención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828800" y="2328699"/>
            <a:ext cx="2793365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45"/>
              </a:spcBef>
              <a:tabLst>
                <a:tab pos="354965" algn="l"/>
              </a:tabLst>
            </a:pPr>
            <a:r>
              <a:rPr lang="es-CO"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lang="es-CO" sz="1800" spc="-5" dirty="0">
                <a:solidFill>
                  <a:srgbClr val="404040"/>
                </a:solidFill>
                <a:latin typeface="Myanmar Text"/>
                <a:cs typeface="Myanmar Text"/>
              </a:rPr>
              <a:t>Manutención</a:t>
            </a:r>
            <a:r>
              <a:rPr lang="es-CO" sz="1800" spc="-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lang="es-CO" sz="1800" spc="-5" dirty="0">
                <a:solidFill>
                  <a:srgbClr val="404040"/>
                </a:solidFill>
                <a:latin typeface="Myanmar Text"/>
                <a:cs typeface="Myanmar Text"/>
              </a:rPr>
              <a:t>correctiva.</a:t>
            </a:r>
            <a:endParaRPr lang="es-CO"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Manutención</a:t>
            </a:r>
            <a:r>
              <a:rPr sz="1800" spc="-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adaptiva.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Manutención</a:t>
            </a:r>
            <a:r>
              <a:rPr sz="1800" spc="-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perfectiva.</a:t>
            </a:r>
            <a:endParaRPr sz="1800" dirty="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A0243BF6-7E13-4C85-86D2-C372C00A0C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4099" y="609576"/>
            <a:ext cx="525437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Fabula</a:t>
            </a:r>
            <a:r>
              <a:rPr spc="-30" dirty="0"/>
              <a:t> </a:t>
            </a:r>
            <a:r>
              <a:rPr dirty="0"/>
              <a:t>gallina</a:t>
            </a:r>
            <a:r>
              <a:rPr spc="-20" dirty="0"/>
              <a:t> </a:t>
            </a:r>
            <a:r>
              <a:rPr dirty="0"/>
              <a:t>y</a:t>
            </a:r>
            <a:r>
              <a:rPr spc="-25" dirty="0"/>
              <a:t> </a:t>
            </a:r>
            <a:r>
              <a:rPr dirty="0"/>
              <a:t>cerdo</a:t>
            </a: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EEDD47A7-69E1-4D6E-A71A-AEFF29C754D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99" y="2438400"/>
            <a:ext cx="10448123" cy="31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27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5013" y="632423"/>
            <a:ext cx="20524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Cliente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963039"/>
            <a:ext cx="8758555" cy="32778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05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210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suele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confundir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términos cliente,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usuario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usuario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final.</a:t>
            </a:r>
            <a:endParaRPr sz="1800">
              <a:latin typeface="Myanmar Text"/>
              <a:cs typeface="Myanmar Text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101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Un cliente es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aquella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persona responsable de llevar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cabo el buen desempeño del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por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parte de la empresa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 contrata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desarrollo, también llamada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mandante.</a:t>
            </a:r>
            <a:endParaRPr sz="1800">
              <a:latin typeface="Myanmar Text"/>
              <a:cs typeface="Myanmar Text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994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77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Los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usuarios corresponden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las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personas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que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están operando día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día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software.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Es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la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persona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que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conoce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problema,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y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utiliza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herramienta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computacional para apoyar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su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trabajo. Un cliente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un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usuario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no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siempre son 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lo 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mismo,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ya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posible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que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cliente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no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opere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información.</a:t>
            </a:r>
            <a:endParaRPr sz="1800">
              <a:latin typeface="Myanmar Text"/>
              <a:cs typeface="Myanmar Text"/>
            </a:endParaRPr>
          </a:p>
          <a:p>
            <a:pPr marL="355600" marR="340995" indent="-342900" algn="just">
              <a:lnSpc>
                <a:spcPct val="100000"/>
              </a:lnSpc>
              <a:spcBef>
                <a:spcPts val="1000"/>
              </a:spcBef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</a:t>
            </a:r>
            <a:r>
              <a:rPr sz="1800" spc="-55" dirty="0">
                <a:solidFill>
                  <a:srgbClr val="A42F0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usuario final generalmente se refiere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aquella persona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utiliza el sistema,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pero que es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desconocida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no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identificable.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2856" y="725646"/>
            <a:ext cx="65648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Actividades</a:t>
            </a:r>
            <a:r>
              <a:rPr spc="-25" dirty="0"/>
              <a:t> </a:t>
            </a:r>
            <a:r>
              <a:rPr dirty="0"/>
              <a:t>y</a:t>
            </a:r>
            <a:r>
              <a:rPr spc="-25" dirty="0"/>
              <a:t> </a:t>
            </a:r>
            <a:r>
              <a:rPr spc="-5" dirty="0"/>
              <a:t>metas</a:t>
            </a:r>
            <a:r>
              <a:rPr spc="-25" dirty="0"/>
              <a:t> </a:t>
            </a:r>
            <a:r>
              <a:rPr dirty="0"/>
              <a:t>Cliente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963039"/>
            <a:ext cx="7616825" cy="8305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Liderar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proyecto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software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cuando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organización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así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requiere.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Debe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conocer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distintas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etapas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roles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 construcción de software.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8270" y="2894203"/>
            <a:ext cx="8757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Definir</a:t>
            </a:r>
            <a:r>
              <a:rPr sz="1800" spc="3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3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objetivos</a:t>
            </a:r>
            <a:r>
              <a:rPr sz="1800" spc="3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3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</a:t>
            </a:r>
            <a:r>
              <a:rPr sz="1800" spc="3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negociando</a:t>
            </a:r>
            <a:r>
              <a:rPr sz="1800" spc="30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29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sus</a:t>
            </a:r>
            <a:r>
              <a:rPr sz="1800" spc="3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clientes</a:t>
            </a:r>
            <a:r>
              <a:rPr sz="1800" spc="30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1800" spc="3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características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8270" y="3042503"/>
            <a:ext cx="6809105" cy="163004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90"/>
              </a:spcBef>
            </a:pP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que</a:t>
            </a:r>
            <a:r>
              <a:rPr sz="1800" spc="-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le</a:t>
            </a:r>
            <a:r>
              <a:rPr sz="1800" spc="-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afecten.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Definir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priorizar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requisitos.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Revisar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aprobar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documentos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forma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responsable.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Difundir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estado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 proyecto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al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resto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su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ámbito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trabajo.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6892" y="592666"/>
            <a:ext cx="67105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Actividades</a:t>
            </a:r>
            <a:r>
              <a:rPr spc="-25" dirty="0"/>
              <a:t> </a:t>
            </a:r>
            <a:r>
              <a:rPr dirty="0"/>
              <a:t>y</a:t>
            </a:r>
            <a:r>
              <a:rPr spc="-25" dirty="0"/>
              <a:t> </a:t>
            </a:r>
            <a:r>
              <a:rPr spc="-5" dirty="0"/>
              <a:t>metas</a:t>
            </a:r>
            <a:r>
              <a:rPr spc="-25" dirty="0"/>
              <a:t> </a:t>
            </a:r>
            <a:r>
              <a:rPr dirty="0"/>
              <a:t>Cliente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1963039"/>
            <a:ext cx="8376284" cy="230886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Entregar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 recursos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necesarios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para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realización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Escribir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participar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elaboración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manual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 usuario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 (MUS).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Determinar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alertar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impacto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en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otras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áreas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organización.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Realizar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la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capacitación</a:t>
            </a:r>
            <a:r>
              <a:rPr sz="1800" spc="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del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sus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usuarios.</a:t>
            </a:r>
            <a:endParaRPr sz="1800">
              <a:latin typeface="Myanmar Text"/>
              <a:cs typeface="Myanmar Text"/>
            </a:endParaRPr>
          </a:p>
          <a:p>
            <a:pPr marL="355600" marR="325120" indent="-3429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Construir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plan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pruebas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de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aceptación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sistema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aplicarlo</a:t>
            </a:r>
            <a:r>
              <a:rPr sz="1800" spc="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al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final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 </a:t>
            </a:r>
            <a:r>
              <a:rPr sz="1800" spc="-47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proyecto,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aceptando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rechazando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entrega.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A324B1D-E4CF-4953-85AF-D119DD2704BB}"/>
              </a:ext>
            </a:extLst>
          </p:cNvPr>
          <p:cNvSpPr txBox="1">
            <a:spLocks/>
          </p:cNvSpPr>
          <p:nvPr/>
        </p:nvSpPr>
        <p:spPr>
          <a:xfrm>
            <a:off x="1143000" y="1900868"/>
            <a:ext cx="8305800" cy="206979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EA2E5F"/>
                </a:solidFill>
                <a:latin typeface="Volkswagen-Bold" pitchFamily="50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pc="-5" dirty="0"/>
              <a:t>Roles</a:t>
            </a:r>
            <a:r>
              <a:rPr lang="es-CO" spc="-30" dirty="0"/>
              <a:t> del </a:t>
            </a:r>
            <a:r>
              <a:rPr lang="es-CO" spc="-5" dirty="0"/>
              <a:t>desarrollo</a:t>
            </a:r>
            <a:r>
              <a:rPr lang="es-CO" spc="-25" dirty="0"/>
              <a:t> </a:t>
            </a:r>
            <a:r>
              <a:rPr lang="es-CO" dirty="0"/>
              <a:t>Software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CO" dirty="0"/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dirty="0"/>
              <a:t>Apoyo Sprint 1 </a:t>
            </a:r>
            <a:r>
              <a:rPr lang="es-CO"/>
              <a:t>(Esenciales)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26237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9B0102-43FD-4536-A68D-5D1063159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655337"/>
            <a:ext cx="4048125" cy="3547326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7158A9D8-BFAD-4E7E-A315-3F03A4636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5307" y="695740"/>
            <a:ext cx="498138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Roles Apoyo Sprint 1</a:t>
            </a: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84718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158A9D8-BFAD-4E7E-A315-3F03A4636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6748" y="675861"/>
            <a:ext cx="604818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Roles  - Apoyo Sprint 1</a:t>
            </a:r>
            <a:endParaRPr spc="-5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D3D95B-EB4B-45E3-AD5B-BC9AF15A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581150"/>
            <a:ext cx="890695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0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158A9D8-BFAD-4E7E-A315-3F03A4636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7478" y="662609"/>
            <a:ext cx="604818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Roles  - Apoyo Sprint 1</a:t>
            </a:r>
            <a:endParaRPr spc="-5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7DAA8F-FC9C-4FF1-B8F0-B1F72440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00"/>
            <a:ext cx="9717717" cy="254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2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158A9D8-BFAD-4E7E-A315-3F03A4636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0973" y="622852"/>
            <a:ext cx="604818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Roles  - Apoyo Sprint 1</a:t>
            </a:r>
            <a:endParaRPr spc="-5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CB7588-5A7F-4B35-A5B6-458046A21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9408636" cy="34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25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158A9D8-BFAD-4E7E-A315-3F03A4636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3983" y="622853"/>
            <a:ext cx="604818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Roles  - Apoyo Sprint 1</a:t>
            </a:r>
            <a:endParaRPr spc="-5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2BF193-796A-4D23-ADEA-13C2DC10F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42176"/>
            <a:ext cx="11117767" cy="18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6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158A9D8-BFAD-4E7E-A315-3F03A4636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6991" y="609600"/>
            <a:ext cx="604818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Roles  - Apoyo Sprint 1</a:t>
            </a:r>
            <a:endParaRPr spc="-5" dirty="0"/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B69FAD7-D098-4053-867D-64946919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19" y="2019300"/>
            <a:ext cx="1039576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4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5139" y="674555"/>
            <a:ext cx="7620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¿Qué</a:t>
            </a:r>
            <a:r>
              <a:rPr spc="-20" dirty="0"/>
              <a:t> </a:t>
            </a:r>
            <a:r>
              <a:rPr dirty="0"/>
              <a:t>tiene</a:t>
            </a:r>
            <a:r>
              <a:rPr spc="-15" dirty="0"/>
              <a:t> </a:t>
            </a:r>
            <a:r>
              <a:rPr dirty="0"/>
              <a:t>que</a:t>
            </a:r>
            <a:r>
              <a:rPr spc="5" dirty="0"/>
              <a:t> </a:t>
            </a:r>
            <a:r>
              <a:rPr dirty="0"/>
              <a:t>ver</a:t>
            </a:r>
            <a:r>
              <a:rPr spc="-15" dirty="0"/>
              <a:t> </a:t>
            </a:r>
            <a:r>
              <a:rPr dirty="0"/>
              <a:t>esa</a:t>
            </a:r>
            <a:r>
              <a:rPr spc="-10" dirty="0"/>
              <a:t> </a:t>
            </a:r>
            <a:r>
              <a:rPr dirty="0"/>
              <a:t>fabula?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0" y="2209800"/>
            <a:ext cx="92202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“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Es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claro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entonces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que </a:t>
            </a:r>
            <a:r>
              <a:rPr sz="2000" spc="-10" dirty="0">
                <a:solidFill>
                  <a:srgbClr val="404040"/>
                </a:solidFill>
                <a:latin typeface="Myanmar Text"/>
                <a:cs typeface="Myanmar Text"/>
              </a:rPr>
              <a:t>todos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yanmar Text"/>
                <a:cs typeface="Myanmar Text"/>
              </a:rPr>
              <a:t>integrantes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 del</a:t>
            </a:r>
            <a:r>
              <a:rPr sz="2000" spc="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equipo</a:t>
            </a:r>
            <a:r>
              <a:rPr sz="2000" spc="48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2000" spc="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desarrollo</a:t>
            </a:r>
            <a:r>
              <a:rPr sz="2000" spc="484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d</a:t>
            </a:r>
            <a:r>
              <a:rPr lang="es-ES" sz="2000" spc="-5" dirty="0">
                <a:solidFill>
                  <a:srgbClr val="404040"/>
                </a:solidFill>
                <a:latin typeface="Myanmar Text"/>
                <a:cs typeface="Myanmar Text"/>
              </a:rPr>
              <a:t>eben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estar comprometidos 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con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el 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proyecto,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incluyendo los clientes. Lo anterior implica 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trabajar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con</a:t>
            </a:r>
            <a:r>
              <a:rPr sz="20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equipo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completo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torno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a</a:t>
            </a:r>
            <a:r>
              <a:rPr sz="20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metas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a</a:t>
            </a:r>
            <a:r>
              <a:rPr sz="20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lograr,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así</a:t>
            </a:r>
            <a:r>
              <a:rPr sz="20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como</a:t>
            </a:r>
            <a:r>
              <a:rPr sz="20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las </a:t>
            </a:r>
            <a:r>
              <a:rPr sz="2000" spc="-48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cualidades 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y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características </a:t>
            </a:r>
            <a:r>
              <a:rPr sz="2000" spc="-10" dirty="0">
                <a:solidFill>
                  <a:srgbClr val="404040"/>
                </a:solidFill>
                <a:latin typeface="Myanmar Text"/>
                <a:cs typeface="Myanmar Text"/>
              </a:rPr>
              <a:t>deseables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cada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uno de ellos. Para ello, 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se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requiere 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entender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correctamente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las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características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liderazgo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dentro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Myanmar Text"/>
                <a:cs typeface="Myanmar Text"/>
              </a:rPr>
              <a:t>un</a:t>
            </a:r>
            <a:r>
              <a:rPr sz="2000" spc="-5" dirty="0">
                <a:solidFill>
                  <a:srgbClr val="404040"/>
                </a:solidFill>
                <a:latin typeface="Myanmar Text"/>
                <a:cs typeface="Myanmar Text"/>
              </a:rPr>
              <a:t> grupo </a:t>
            </a:r>
            <a:r>
              <a:rPr sz="2000" dirty="0">
                <a:solidFill>
                  <a:srgbClr val="404040"/>
                </a:solidFill>
                <a:latin typeface="Myanmar Text"/>
                <a:cs typeface="Myanmar Text"/>
              </a:rPr>
              <a:t> humano.”</a:t>
            </a:r>
            <a:endParaRPr sz="2000" dirty="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158A9D8-BFAD-4E7E-A315-3F03A46360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4469" y="662609"/>
            <a:ext cx="604818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Roles  - Apoyo Sprint 1</a:t>
            </a:r>
            <a:endParaRPr spc="-5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3FB147-156B-4B13-863A-F33CADE4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905000"/>
            <a:ext cx="10034611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07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1952" y="446892"/>
            <a:ext cx="21286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Temas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668270" y="1963039"/>
            <a:ext cx="5406390" cy="123126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Fabula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gallina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cerdo,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visión</a:t>
            </a:r>
            <a:r>
              <a:rPr sz="1800" spc="-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equipo.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Roles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desarrollo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del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software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esquema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tradicional.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b="1" spc="-85" dirty="0">
                <a:solidFill>
                  <a:srgbClr val="404040"/>
                </a:solidFill>
                <a:latin typeface="Myanmar Text"/>
                <a:cs typeface="Myanmar Text"/>
              </a:rPr>
              <a:t>Bibliografía</a:t>
            </a:r>
            <a:r>
              <a:rPr sz="1800" spc="-85" dirty="0">
                <a:solidFill>
                  <a:srgbClr val="404040"/>
                </a:solidFill>
                <a:latin typeface="Myanmar Text"/>
                <a:cs typeface="Myanmar Text"/>
              </a:rPr>
              <a:t>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5134" y="579414"/>
            <a:ext cx="28144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Bibliografía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8270" y="2091054"/>
            <a:ext cx="87052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David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Fuller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Padilla.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Capítulo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4: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Roles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desarrollo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software Versión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1.3.</a:t>
            </a:r>
            <a:endParaRPr sz="1800" dirty="0">
              <a:latin typeface="Myanmar Text"/>
              <a:cs typeface="Myanmar Text"/>
            </a:endParaRPr>
          </a:p>
          <a:p>
            <a:pPr marL="355600" marR="5080">
              <a:lnSpc>
                <a:spcPct val="100000"/>
              </a:lnSpc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Apuntes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Taller de Ingeniería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Software. 2003, pág.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27.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Disponible en: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u="heavy" spc="-5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A4917"/>
                  </a:solidFill>
                </a:uFill>
                <a:latin typeface="Myanmar Text"/>
                <a:cs typeface="Myanmar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http://www.eici.ucm.cl/Academicos/R_Villarroel/descargas/ing_sw_1/Roles_desarrol </a:t>
            </a:r>
            <a:r>
              <a:rPr sz="1800" spc="-480" dirty="0">
                <a:solidFill>
                  <a:schemeClr val="accent1">
                    <a:lumMod val="75000"/>
                  </a:schemeClr>
                </a:solidFill>
                <a:latin typeface="Myanmar Text"/>
                <a:cs typeface="Myanmar Text"/>
              </a:rPr>
              <a:t> </a:t>
            </a:r>
            <a:r>
              <a:rPr sz="1800" u="heavy" spc="-5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A4917"/>
                  </a:solidFill>
                </a:uFill>
                <a:latin typeface="Myanmar Text"/>
                <a:cs typeface="Myanmar Text"/>
              </a:rPr>
              <a:t>lo_software.pdf</a:t>
            </a:r>
            <a:endParaRPr sz="1800" dirty="0">
              <a:solidFill>
                <a:schemeClr val="accent1">
                  <a:lumMod val="75000"/>
                </a:schemeClr>
              </a:solidFill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73240" y="4658751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Misión TIC 2022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48878-B96F-41DA-9C00-697B398B7878}"/>
              </a:ext>
            </a:extLst>
          </p:cNvPr>
          <p:cNvSpPr txBox="1"/>
          <p:nvPr/>
        </p:nvSpPr>
        <p:spPr>
          <a:xfrm>
            <a:off x="-243843" y="2459504"/>
            <a:ext cx="5862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Ciclo: Desarrollo de Software</a:t>
            </a:r>
          </a:p>
          <a:p>
            <a:pPr algn="ctr"/>
            <a:endParaRPr lang="es-ES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Semana 1 – Sesión 4: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Definición Proyecto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1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3069" y="685800"/>
            <a:ext cx="23572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Temas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362200" y="1752600"/>
            <a:ext cx="7391400" cy="297068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q"/>
              <a:tabLst>
                <a:tab pos="354965" algn="l"/>
              </a:tabLst>
            </a:pPr>
            <a:r>
              <a:rPr lang="es-ES" sz="24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Myanmar Text"/>
                <a:cs typeface="Myanmar Text"/>
              </a:rPr>
              <a:t>Fabula</a:t>
            </a:r>
            <a:r>
              <a:rPr sz="24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Myanmar Text"/>
                <a:cs typeface="Myanmar Text"/>
              </a:rPr>
              <a:t>gallina</a:t>
            </a:r>
            <a:r>
              <a:rPr sz="24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2400" spc="-5" dirty="0">
                <a:solidFill>
                  <a:srgbClr val="404040"/>
                </a:solidFill>
                <a:latin typeface="Myanmar Text"/>
                <a:cs typeface="Myanmar Text"/>
              </a:rPr>
              <a:t> cerdo, </a:t>
            </a:r>
            <a:r>
              <a:rPr sz="2400" dirty="0">
                <a:solidFill>
                  <a:srgbClr val="404040"/>
                </a:solidFill>
                <a:latin typeface="Myanmar Text"/>
                <a:cs typeface="Myanmar Text"/>
              </a:rPr>
              <a:t>visión</a:t>
            </a:r>
            <a:r>
              <a:rPr sz="2400" spc="-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2400" spc="-5" dirty="0">
                <a:solidFill>
                  <a:srgbClr val="404040"/>
                </a:solidFill>
                <a:latin typeface="Myanmar Text"/>
                <a:cs typeface="Myanmar Text"/>
              </a:rPr>
              <a:t> equipo.</a:t>
            </a:r>
            <a:endParaRPr lang="es-ES" sz="2400" spc="-5" dirty="0">
              <a:solidFill>
                <a:srgbClr val="404040"/>
              </a:solidFill>
              <a:latin typeface="Myanmar Text"/>
              <a:cs typeface="Myanmar Text"/>
            </a:endParaRPr>
          </a:p>
          <a:p>
            <a:pPr marL="298450" indent="-28575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q"/>
              <a:tabLst>
                <a:tab pos="354965" algn="l"/>
              </a:tabLst>
            </a:pPr>
            <a:endParaRPr lang="es-ES" sz="2400" dirty="0">
              <a:latin typeface="Myanmar Text"/>
              <a:cs typeface="Myanmar Text"/>
            </a:endParaRPr>
          </a:p>
          <a:p>
            <a:pPr marL="298450" indent="-28575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q"/>
              <a:tabLst>
                <a:tab pos="354965" algn="l"/>
              </a:tabLst>
            </a:pPr>
            <a:r>
              <a:rPr lang="es-ES" sz="2400" b="1" spc="-7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b="1" spc="-70" dirty="0">
                <a:solidFill>
                  <a:srgbClr val="404040"/>
                </a:solidFill>
                <a:latin typeface="Myanmar Text"/>
                <a:cs typeface="Myanmar Text"/>
              </a:rPr>
              <a:t>Roles</a:t>
            </a:r>
            <a:r>
              <a:rPr sz="2400" b="1" spc="-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b="1" spc="-75" dirty="0">
                <a:solidFill>
                  <a:srgbClr val="404040"/>
                </a:solidFill>
                <a:latin typeface="Myanmar Text"/>
                <a:cs typeface="Myanmar Text"/>
              </a:rPr>
              <a:t>desarrollo</a:t>
            </a:r>
            <a:r>
              <a:rPr sz="2400" b="1" spc="-60" dirty="0">
                <a:solidFill>
                  <a:srgbClr val="404040"/>
                </a:solidFill>
                <a:latin typeface="Myanmar Text"/>
                <a:cs typeface="Myanmar Text"/>
              </a:rPr>
              <a:t> del</a:t>
            </a:r>
            <a:r>
              <a:rPr sz="2400" b="1" spc="-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b="1" spc="-90" dirty="0">
                <a:solidFill>
                  <a:srgbClr val="404040"/>
                </a:solidFill>
                <a:latin typeface="Myanmar Text"/>
                <a:cs typeface="Myanmar Text"/>
              </a:rPr>
              <a:t>software</a:t>
            </a:r>
            <a:r>
              <a:rPr sz="2400" b="1" spc="-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b="1" spc="-70" dirty="0">
                <a:solidFill>
                  <a:srgbClr val="404040"/>
                </a:solidFill>
                <a:latin typeface="Myanmar Text"/>
                <a:cs typeface="Myanmar Text"/>
              </a:rPr>
              <a:t>esquema</a:t>
            </a:r>
            <a:r>
              <a:rPr sz="2400" b="1" spc="-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b="1" spc="-75" dirty="0">
                <a:solidFill>
                  <a:srgbClr val="404040"/>
                </a:solidFill>
                <a:latin typeface="Myanmar Text"/>
                <a:cs typeface="Myanmar Text"/>
              </a:rPr>
              <a:t>tradicional</a:t>
            </a:r>
            <a:r>
              <a:rPr sz="2400" spc="-75" dirty="0">
                <a:solidFill>
                  <a:srgbClr val="404040"/>
                </a:solidFill>
                <a:latin typeface="Myanmar Text"/>
                <a:cs typeface="Myanmar Text"/>
              </a:rPr>
              <a:t>.</a:t>
            </a:r>
            <a:endParaRPr lang="es-ES" sz="2400" spc="-75" dirty="0">
              <a:solidFill>
                <a:srgbClr val="404040"/>
              </a:solidFill>
              <a:latin typeface="Myanmar Text"/>
              <a:cs typeface="Myanmar Text"/>
            </a:endParaRPr>
          </a:p>
          <a:p>
            <a:pPr marL="298450" indent="-28575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q"/>
              <a:tabLst>
                <a:tab pos="354965" algn="l"/>
              </a:tabLst>
            </a:pPr>
            <a:endParaRPr lang="es-ES" sz="2400" dirty="0">
              <a:latin typeface="Myanmar Text"/>
              <a:cs typeface="Myanmar Text"/>
            </a:endParaRPr>
          </a:p>
          <a:p>
            <a:pPr marL="298450" indent="-28575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q"/>
              <a:tabLst>
                <a:tab pos="354965" algn="l"/>
              </a:tabLst>
            </a:pPr>
            <a:r>
              <a:rPr lang="es-ES" sz="2400" spc="-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Myanmar Text"/>
                <a:cs typeface="Myanmar Text"/>
              </a:rPr>
              <a:t>Bibliografía.</a:t>
            </a:r>
            <a:endParaRPr lang="es-ES" sz="2400" spc="-5" dirty="0">
              <a:solidFill>
                <a:srgbClr val="404040"/>
              </a:solidFill>
              <a:latin typeface="Myanmar Text"/>
              <a:cs typeface="Myanmar Text"/>
            </a:endParaRPr>
          </a:p>
          <a:p>
            <a:pPr marL="298450" indent="-285750">
              <a:lnSpc>
                <a:spcPct val="100000"/>
              </a:lnSpc>
              <a:spcBef>
                <a:spcPts val="1105"/>
              </a:spcBef>
              <a:buFont typeface="Wingdings" panose="05000000000000000000" pitchFamily="2" charset="2"/>
              <a:buChar char="q"/>
              <a:tabLst>
                <a:tab pos="354965" algn="l"/>
              </a:tabLst>
            </a:pPr>
            <a:endParaRPr sz="1800" dirty="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839974"/>
            <a:ext cx="92964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¿Por</a:t>
            </a:r>
            <a:r>
              <a:rPr sz="3600" spc="-20" dirty="0"/>
              <a:t> </a:t>
            </a:r>
            <a:r>
              <a:rPr sz="3600" dirty="0"/>
              <a:t>qué</a:t>
            </a:r>
            <a:r>
              <a:rPr sz="3600" spc="-5" dirty="0"/>
              <a:t> formar </a:t>
            </a:r>
            <a:r>
              <a:rPr sz="3600" dirty="0"/>
              <a:t>equipo</a:t>
            </a:r>
            <a:r>
              <a:rPr sz="3600" spc="-5" dirty="0"/>
              <a:t> </a:t>
            </a:r>
            <a:r>
              <a:rPr sz="3600" dirty="0"/>
              <a:t>en</a:t>
            </a:r>
            <a:r>
              <a:rPr sz="3600" spc="-5" dirty="0"/>
              <a:t> </a:t>
            </a:r>
            <a:r>
              <a:rPr sz="3600" dirty="0"/>
              <a:t>el</a:t>
            </a:r>
            <a:r>
              <a:rPr sz="3600" spc="-5" dirty="0"/>
              <a:t> </a:t>
            </a:r>
            <a:r>
              <a:rPr sz="3600" dirty="0"/>
              <a:t>desarrollo</a:t>
            </a:r>
            <a:r>
              <a:rPr lang="es-ES" sz="3600" dirty="0"/>
              <a:t> de software?</a:t>
            </a:r>
            <a:endParaRPr sz="3600" dirty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85800" y="2362200"/>
            <a:ext cx="10515600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845"/>
              </a:spcBef>
              <a:tabLst>
                <a:tab pos="354965" algn="l"/>
              </a:tabLst>
            </a:pPr>
            <a:r>
              <a:rPr sz="2000" spc="-5" dirty="0">
                <a:solidFill>
                  <a:srgbClr val="404040"/>
                </a:solidFill>
              </a:rPr>
              <a:t>Debido</a:t>
            </a:r>
            <a:r>
              <a:rPr sz="2000" spc="-20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a</a:t>
            </a:r>
            <a:r>
              <a:rPr sz="2000" spc="-25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su</a:t>
            </a:r>
            <a:r>
              <a:rPr sz="2000" spc="-45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complejidad.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</a:rPr>
              <a:t>A</a:t>
            </a:r>
            <a:r>
              <a:rPr sz="2000" spc="-2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la</a:t>
            </a:r>
            <a:r>
              <a:rPr sz="200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necesidad</a:t>
            </a:r>
            <a:r>
              <a:rPr sz="2000" spc="1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de</a:t>
            </a:r>
            <a:r>
              <a:rPr sz="2000" spc="-15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personas</a:t>
            </a:r>
            <a:r>
              <a:rPr sz="2000" spc="-30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con</a:t>
            </a:r>
            <a:r>
              <a:rPr sz="2000" spc="-5" dirty="0">
                <a:solidFill>
                  <a:srgbClr val="404040"/>
                </a:solidFill>
              </a:rPr>
              <a:t> habilidades</a:t>
            </a:r>
            <a:r>
              <a:rPr sz="2000" spc="5" dirty="0">
                <a:solidFill>
                  <a:srgbClr val="404040"/>
                </a:solidFill>
              </a:rPr>
              <a:t> </a:t>
            </a:r>
            <a:r>
              <a:rPr sz="2000" spc="-5" dirty="0" err="1">
                <a:solidFill>
                  <a:srgbClr val="404040"/>
                </a:solidFill>
              </a:rPr>
              <a:t>distintas</a:t>
            </a:r>
            <a:r>
              <a:rPr sz="2000" spc="-5" dirty="0">
                <a:solidFill>
                  <a:srgbClr val="404040"/>
                </a:solidFill>
              </a:rPr>
              <a:t>.</a:t>
            </a:r>
            <a:endParaRPr lang="es-ES" sz="2000" spc="-5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</a:rPr>
              <a:t>El</a:t>
            </a:r>
            <a:r>
              <a:rPr sz="2000" spc="484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aporte</a:t>
            </a:r>
            <a:r>
              <a:rPr sz="2000" spc="5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de</a:t>
            </a:r>
            <a:r>
              <a:rPr sz="200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todas</a:t>
            </a:r>
            <a:r>
              <a:rPr sz="2000" spc="1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las</a:t>
            </a:r>
            <a:r>
              <a:rPr sz="2000" spc="1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capacidades</a:t>
            </a:r>
            <a:r>
              <a:rPr sz="2000" spc="1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necesarias</a:t>
            </a:r>
            <a:r>
              <a:rPr sz="2000" spc="1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dentro</a:t>
            </a:r>
            <a:r>
              <a:rPr sz="2000" spc="1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de</a:t>
            </a:r>
            <a:r>
              <a:rPr sz="2000" dirty="0">
                <a:solidFill>
                  <a:srgbClr val="404040"/>
                </a:solidFill>
              </a:rPr>
              <a:t> </a:t>
            </a:r>
            <a:r>
              <a:rPr sz="2000" spc="-10" dirty="0">
                <a:solidFill>
                  <a:srgbClr val="404040"/>
                </a:solidFill>
              </a:rPr>
              <a:t>un</a:t>
            </a:r>
            <a:r>
              <a:rPr sz="2000" spc="1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equipo</a:t>
            </a:r>
            <a:r>
              <a:rPr sz="2000" spc="5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llevará</a:t>
            </a:r>
            <a:r>
              <a:rPr sz="200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al </a:t>
            </a:r>
            <a:r>
              <a:rPr sz="2000" spc="-48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cumplimiento</a:t>
            </a:r>
            <a:r>
              <a:rPr sz="2000" spc="1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del</a:t>
            </a:r>
            <a:r>
              <a:rPr sz="2000" spc="5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objetivo.</a:t>
            </a: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</a:rPr>
              <a:t>Es</a:t>
            </a:r>
            <a:r>
              <a:rPr sz="2000" spc="6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posible</a:t>
            </a:r>
            <a:r>
              <a:rPr sz="2000" spc="5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que</a:t>
            </a:r>
            <a:r>
              <a:rPr sz="2000" spc="50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no</a:t>
            </a:r>
            <a:r>
              <a:rPr sz="2000" spc="45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se</a:t>
            </a:r>
            <a:r>
              <a:rPr sz="2000" spc="5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requieran</a:t>
            </a:r>
            <a:r>
              <a:rPr sz="2000" spc="55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todos</a:t>
            </a:r>
            <a:r>
              <a:rPr sz="2000" spc="55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los</a:t>
            </a:r>
            <a:r>
              <a:rPr sz="2000" spc="55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roles</a:t>
            </a:r>
            <a:r>
              <a:rPr sz="2000" spc="6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en</a:t>
            </a:r>
            <a:r>
              <a:rPr sz="2000" spc="45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un</a:t>
            </a:r>
            <a:r>
              <a:rPr sz="2000" spc="55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desarrollo.</a:t>
            </a:r>
            <a:r>
              <a:rPr sz="2000" spc="6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Eso</a:t>
            </a:r>
            <a:r>
              <a:rPr sz="2000" spc="55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dependerá</a:t>
            </a:r>
            <a:r>
              <a:rPr sz="2000" spc="5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de</a:t>
            </a:r>
            <a:r>
              <a:rPr lang="es-ES" sz="2000" spc="-5" dirty="0">
                <a:solidFill>
                  <a:srgbClr val="404040"/>
                </a:solidFill>
              </a:rPr>
              <a:t>l </a:t>
            </a:r>
            <a:r>
              <a:rPr sz="2000" spc="-5" dirty="0">
                <a:solidFill>
                  <a:srgbClr val="404040"/>
                </a:solidFill>
              </a:rPr>
              <a:t>tamaño</a:t>
            </a:r>
            <a:r>
              <a:rPr sz="2000" spc="-30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y</a:t>
            </a:r>
            <a:r>
              <a:rPr sz="2000" spc="-20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del </a:t>
            </a:r>
            <a:r>
              <a:rPr sz="2000" dirty="0">
                <a:solidFill>
                  <a:srgbClr val="404040"/>
                </a:solidFill>
              </a:rPr>
              <a:t>tipo</a:t>
            </a:r>
            <a:r>
              <a:rPr sz="2000" spc="-15" dirty="0">
                <a:solidFill>
                  <a:srgbClr val="404040"/>
                </a:solidFill>
              </a:rPr>
              <a:t> </a:t>
            </a:r>
            <a:r>
              <a:rPr sz="2000" spc="-5" dirty="0">
                <a:solidFill>
                  <a:srgbClr val="404040"/>
                </a:solidFill>
              </a:rPr>
              <a:t>del desarrollo.</a:t>
            </a:r>
            <a:endParaRPr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066800"/>
            <a:ext cx="9296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pc="-5" dirty="0"/>
              <a:t>Roles</a:t>
            </a:r>
            <a:endParaRPr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46313E7-6C67-4A5D-8AF6-42352470DD68}"/>
              </a:ext>
            </a:extLst>
          </p:cNvPr>
          <p:cNvSpPr txBox="1"/>
          <p:nvPr/>
        </p:nvSpPr>
        <p:spPr>
          <a:xfrm>
            <a:off x="914400" y="2211387"/>
            <a:ext cx="3077845" cy="24352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Administrador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Analista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Diseñador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Programador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Téster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Asegurador</a:t>
            </a:r>
            <a:r>
              <a:rPr sz="1800" spc="-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calidad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AC8F2F0-0E7E-45C6-99F6-17CE506530BC}"/>
              </a:ext>
            </a:extLst>
          </p:cNvPr>
          <p:cNvSpPr txBox="1"/>
          <p:nvPr/>
        </p:nvSpPr>
        <p:spPr>
          <a:xfrm>
            <a:off x="5516625" y="2203512"/>
            <a:ext cx="4085590" cy="2034539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Documentador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Ingeniero</a:t>
            </a:r>
            <a:r>
              <a:rPr sz="1800" spc="-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manutención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Ingeniero</a:t>
            </a:r>
            <a:r>
              <a:rPr sz="1800" spc="-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validación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verificación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Administrador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 la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configuración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Cliente.</a:t>
            </a:r>
            <a:endParaRPr sz="1800" dirty="0">
              <a:latin typeface="Myanmar Text"/>
              <a:cs typeface="Myanmar Text"/>
            </a:endParaRPr>
          </a:p>
        </p:txBody>
      </p:sp>
    </p:spTree>
    <p:extLst>
      <p:ext uri="{BB962C8B-B14F-4D97-AF65-F5344CB8AC3E}">
        <p14:creationId xmlns:p14="http://schemas.microsoft.com/office/powerpoint/2010/main" val="417330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4672" y="609600"/>
            <a:ext cx="5455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Administrador</a:t>
            </a:r>
            <a:r>
              <a:rPr spc="-10" dirty="0"/>
              <a:t> </a:t>
            </a:r>
            <a:r>
              <a:rPr dirty="0"/>
              <a:t>de </a:t>
            </a:r>
            <a:r>
              <a:rPr spc="-5" dirty="0"/>
              <a:t>proyecto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4672" y="2188209"/>
            <a:ext cx="8757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Controla</a:t>
            </a:r>
            <a:r>
              <a:rPr sz="1800" spc="3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3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</a:t>
            </a:r>
            <a:r>
              <a:rPr sz="1800" spc="3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3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recursos</a:t>
            </a:r>
            <a:r>
              <a:rPr sz="1800" spc="3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3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</a:t>
            </a:r>
            <a:r>
              <a:rPr sz="1800" spc="3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</a:t>
            </a:r>
            <a:r>
              <a:rPr sz="1800" spc="3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3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fin</a:t>
            </a:r>
            <a:r>
              <a:rPr sz="1800" spc="3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3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cumplir</a:t>
            </a:r>
            <a:r>
              <a:rPr sz="1800" spc="3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3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plan</a:t>
            </a:r>
            <a:r>
              <a:rPr sz="1800" spc="3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4672" y="2334514"/>
            <a:ext cx="3768725" cy="83058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105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objetivo</a:t>
            </a:r>
            <a:r>
              <a:rPr sz="1800" spc="-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definido.</a:t>
            </a: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Puede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dirigir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más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un</a:t>
            </a:r>
            <a:r>
              <a:rPr sz="1800" spc="-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2767" y="3256336"/>
            <a:ext cx="87591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“El</a:t>
            </a:r>
            <a:r>
              <a:rPr sz="1800" spc="1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administrador</a:t>
            </a:r>
            <a:r>
              <a:rPr sz="1800" spc="1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no</a:t>
            </a:r>
            <a:r>
              <a:rPr sz="1800" spc="1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</a:t>
            </a:r>
            <a:r>
              <a:rPr sz="1800" spc="1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dueño</a:t>
            </a:r>
            <a:r>
              <a:rPr sz="1800" spc="16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1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nada,</a:t>
            </a:r>
            <a:r>
              <a:rPr sz="1800" spc="1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</a:t>
            </a:r>
            <a:r>
              <a:rPr sz="1800" spc="1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sólo</a:t>
            </a:r>
            <a:r>
              <a:rPr sz="1800" spc="1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un</a:t>
            </a:r>
            <a:r>
              <a:rPr sz="1800" spc="1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administrador</a:t>
            </a:r>
            <a:r>
              <a:rPr sz="1800" spc="1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temporal</a:t>
            </a:r>
            <a:r>
              <a:rPr sz="1800" spc="1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15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endParaRPr sz="1800" dirty="0">
              <a:latin typeface="Myanmar Text"/>
              <a:cs typeface="Myanmar Text"/>
            </a:endParaRPr>
          </a:p>
          <a:p>
            <a:pPr marR="5080" algn="r">
              <a:lnSpc>
                <a:spcPct val="100000"/>
              </a:lnSpc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recursos.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Como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no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es</a:t>
            </a:r>
            <a:r>
              <a:rPr sz="1800" spc="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dueño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nada,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debe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dejarlos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misma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o</a:t>
            </a:r>
            <a:r>
              <a:rPr sz="1800" spc="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mejor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condición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7572" y="3814572"/>
            <a:ext cx="8416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cómo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recibió.</a:t>
            </a:r>
            <a:r>
              <a:rPr sz="1800" spc="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Por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ello,</a:t>
            </a:r>
            <a:r>
              <a:rPr sz="1800" spc="2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r>
              <a:rPr sz="1800" spc="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foco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spc="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una</a:t>
            </a:r>
            <a:r>
              <a:rPr sz="1800" spc="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buena</a:t>
            </a:r>
            <a:r>
              <a:rPr sz="1800" spc="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administración</a:t>
            </a:r>
            <a:r>
              <a:rPr sz="1800" spc="4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debe</a:t>
            </a:r>
            <a:r>
              <a:rPr sz="1800" spc="3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estar</a:t>
            </a:r>
            <a:r>
              <a:rPr sz="1800" spc="4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en</a:t>
            </a:r>
            <a:r>
              <a:rPr sz="1800" spc="5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el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4672" y="3962400"/>
            <a:ext cx="8289290" cy="8274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95"/>
              </a:spcBef>
            </a:pP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control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coordinación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los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diferentes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eventos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y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 actividades</a:t>
            </a:r>
            <a:r>
              <a:rPr sz="1800" spc="3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 un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proyecto.”</a:t>
            </a:r>
            <a:endParaRPr sz="1800" dirty="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60" dirty="0">
                <a:solidFill>
                  <a:srgbClr val="A42F0F"/>
                </a:solidFill>
                <a:latin typeface="Microsoft Sans Serif"/>
                <a:cs typeface="Microsoft Sans Serif"/>
              </a:rPr>
              <a:t>🠶	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Debe tener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clara</a:t>
            </a:r>
            <a:r>
              <a:rPr sz="1800" spc="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la</a:t>
            </a:r>
            <a:r>
              <a:rPr sz="1800" spc="-1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misión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404040"/>
                </a:solidFill>
                <a:latin typeface="Myanmar Text"/>
                <a:cs typeface="Myanmar Text"/>
              </a:rPr>
              <a:t>y visión</a:t>
            </a:r>
            <a:r>
              <a:rPr sz="1800" spc="-20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del</a:t>
            </a:r>
            <a:r>
              <a:rPr sz="1800" spc="-15" dirty="0">
                <a:solidFill>
                  <a:srgbClr val="404040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Myanmar Text"/>
                <a:cs typeface="Myanmar Text"/>
              </a:rPr>
              <a:t>proyecto.</a:t>
            </a:r>
            <a:endParaRPr sz="1800" dirty="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8822</TotalTime>
  <Words>3316</Words>
  <Application>Microsoft Office PowerPoint</Application>
  <PresentationFormat>Panorámica</PresentationFormat>
  <Paragraphs>282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3" baseType="lpstr">
      <vt:lpstr>Ubuntu</vt:lpstr>
      <vt:lpstr>Myanmar Text</vt:lpstr>
      <vt:lpstr>Volkswagen-Bold</vt:lpstr>
      <vt:lpstr>Wingdings</vt:lpstr>
      <vt:lpstr>Calibri Light</vt:lpstr>
      <vt:lpstr>Microsoft Sans Serif</vt:lpstr>
      <vt:lpstr>Calibri</vt:lpstr>
      <vt:lpstr>Work Sans Regular</vt:lpstr>
      <vt:lpstr>Arial</vt:lpstr>
      <vt:lpstr>Tema de Office</vt:lpstr>
      <vt:lpstr>Presentación de PowerPoint</vt:lpstr>
      <vt:lpstr>Presentación de PowerPoint</vt:lpstr>
      <vt:lpstr>Temas</vt:lpstr>
      <vt:lpstr>Fabula gallina y cerdo</vt:lpstr>
      <vt:lpstr>¿Qué tiene que ver esa fabula?</vt:lpstr>
      <vt:lpstr>Temas</vt:lpstr>
      <vt:lpstr>¿Por qué formar equipo en el desarrollo de software?</vt:lpstr>
      <vt:lpstr>Roles</vt:lpstr>
      <vt:lpstr>Administrador de proyecto</vt:lpstr>
      <vt:lpstr>Objetivos Administrador de proyecto</vt:lpstr>
      <vt:lpstr>Actividades y metas Administrador del Proyecto</vt:lpstr>
      <vt:lpstr>Analista</vt:lpstr>
      <vt:lpstr>Objetivos Analista</vt:lpstr>
      <vt:lpstr>Actividades y metas Analista</vt:lpstr>
      <vt:lpstr>Diseñador</vt:lpstr>
      <vt:lpstr>Objetivos Diseñador</vt:lpstr>
      <vt:lpstr>Actividades y metas Diseñador</vt:lpstr>
      <vt:lpstr>Programador</vt:lpstr>
      <vt:lpstr>Objetivos Programador</vt:lpstr>
      <vt:lpstr>Actividades y metas Programador</vt:lpstr>
      <vt:lpstr>Actividades y metas Programador</vt:lpstr>
      <vt:lpstr>Téster</vt:lpstr>
      <vt:lpstr>Objetivos Téster</vt:lpstr>
      <vt:lpstr>Actividades y metas Téster</vt:lpstr>
      <vt:lpstr>Asegurador de calidad</vt:lpstr>
      <vt:lpstr>Objetivos Asegurador de calidad</vt:lpstr>
      <vt:lpstr>Actividades y metas Asegurador de calidad</vt:lpstr>
      <vt:lpstr>Administrador de la configuración</vt:lpstr>
      <vt:lpstr>Objetivos Administrador de la configuración</vt:lpstr>
      <vt:lpstr>Actividades y metas Administrador de la configuración</vt:lpstr>
      <vt:lpstr>Ingeniero de validación y verificación</vt:lpstr>
      <vt:lpstr>Objetivos Ingeniero de validación y verificación</vt:lpstr>
      <vt:lpstr>Actividades y metas Ingeniero de validación   y verificación</vt:lpstr>
      <vt:lpstr>Documentador</vt:lpstr>
      <vt:lpstr>Objetivos Documentador</vt:lpstr>
      <vt:lpstr>Actividades y metas Documentador</vt:lpstr>
      <vt:lpstr>Ingeniero de manutención</vt:lpstr>
      <vt:lpstr>Objetivos Ingeniero de manutención</vt:lpstr>
      <vt:lpstr>Actividades y metas Ingeniero  de manutención</vt:lpstr>
      <vt:lpstr>Cliente</vt:lpstr>
      <vt:lpstr>Actividades y metas Cliente</vt:lpstr>
      <vt:lpstr>Actividades y metas Cliente</vt:lpstr>
      <vt:lpstr>Presentación de PowerPoint</vt:lpstr>
      <vt:lpstr>Roles Apoyo Sprint 1</vt:lpstr>
      <vt:lpstr>Roles  - Apoyo Sprint 1</vt:lpstr>
      <vt:lpstr>Roles  - Apoyo Sprint 1</vt:lpstr>
      <vt:lpstr>Roles  - Apoyo Sprint 1</vt:lpstr>
      <vt:lpstr>Roles  - Apoyo Sprint 1</vt:lpstr>
      <vt:lpstr>Roles  - Apoyo Sprint 1</vt:lpstr>
      <vt:lpstr>Roles  - Apoyo Sprint 1</vt:lpstr>
      <vt:lpstr>Temas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730</cp:revision>
  <dcterms:created xsi:type="dcterms:W3CDTF">2021-04-09T17:18:33Z</dcterms:created>
  <dcterms:modified xsi:type="dcterms:W3CDTF">2021-09-05T20:32:12Z</dcterms:modified>
</cp:coreProperties>
</file>